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handoutMasterIdLst>
    <p:handoutMasterId r:id="rId13"/>
  </p:handoutMasterIdLst>
  <p:sldIdLst>
    <p:sldId id="797" r:id="rId2"/>
    <p:sldId id="883" r:id="rId3"/>
    <p:sldId id="916" r:id="rId4"/>
    <p:sldId id="920" r:id="rId5"/>
    <p:sldId id="897" r:id="rId6"/>
    <p:sldId id="886" r:id="rId7"/>
    <p:sldId id="918" r:id="rId8"/>
    <p:sldId id="913" r:id="rId9"/>
    <p:sldId id="888" r:id="rId10"/>
    <p:sldId id="917" r:id="rId11"/>
  </p:sldIdLst>
  <p:sldSz cx="9144000" cy="6858000" type="screen4x3"/>
  <p:notesSz cx="6669088" cy="97758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9E47"/>
    <a:srgbClr val="FF6600"/>
    <a:srgbClr val="D25500"/>
    <a:srgbClr val="004274"/>
    <a:srgbClr val="4C216D"/>
    <a:srgbClr val="6D6C35"/>
    <a:srgbClr val="159BFF"/>
    <a:srgbClr val="A162D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8" autoAdjust="0"/>
    <p:restoredTop sz="96866" autoAdjust="0"/>
  </p:normalViewPr>
  <p:slideViewPr>
    <p:cSldViewPr snapToGrid="0">
      <p:cViewPr>
        <p:scale>
          <a:sx n="100" d="100"/>
          <a:sy n="100" d="100"/>
        </p:scale>
        <p:origin x="-51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-1566" y="1812"/>
      </p:cViewPr>
      <p:guideLst>
        <p:guide orient="horz" pos="3079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2002%20&#1056;&#1040;&#1041;%20&#1057;&#1058;&#1054;&#1051;\&#1043;&#1086;&#1088;&#1086;&#1074;&#1080;&#1093;\&#1052;&#1077;&#1093;&#1072;&#1085;&#1110;&#1079;&#1084;&#1080;%20&#1089;&#1090;&#1080;&#1084;&#1091;&#1083;\&#1054;&#1057;&#1041;&#1041;+&#1053;&#1040;&#1057;&#1045;&#1051;&#1045;&#1053;&#1053;&#1071;\&#1059;&#1088;&#1103;&#1076;%20&#1085;&#1072;%201%20&#1082;&#1074;&#1110;&#1090;&#1085;&#1103;\&#1051;&#1080;&#1089;&#1090;%20Microsoft%20Office%20Excel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2002%20&#1056;&#1040;&#1041;%20&#1057;&#1058;&#1054;&#1051;\&#1043;&#1086;&#1088;&#1086;&#1074;&#1080;&#1093;\&#1052;&#1077;&#1093;&#1072;&#1085;&#1110;&#1079;&#1084;&#1080;%20&#1089;&#1090;&#1080;&#1084;&#1091;&#1083;\&#1054;&#1057;&#1041;&#1041;+&#1053;&#1040;&#1057;&#1045;&#1051;&#1045;&#1053;&#1053;&#1071;\nt%5byj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2002%20&#1056;&#1040;&#1041;%20&#1057;&#1058;&#1054;&#1051;\&#1043;&#1086;&#1088;&#1086;&#1074;&#1080;&#1093;\&#1052;&#1077;&#1093;&#1072;&#1085;&#1110;&#1079;&#1084;&#1080;%20&#1089;&#1090;&#1080;&#1084;&#1091;&#1083;\&#1054;&#1057;&#1041;&#1041;+&#1053;&#1040;&#1057;&#1045;&#1051;&#1045;&#1053;&#1053;&#1071;\nt%5byj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8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1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5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6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7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8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9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1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3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4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5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txPr>
              <a:bodyPr/>
              <a:lstStyle/>
              <a:p>
                <a:pPr>
                  <a:defRPr lang="uk-UA" sz="1800" b="1"/>
                </a:pPr>
                <a:endParaRPr lang="ru-RU"/>
              </a:p>
            </c:txPr>
            <c:showVal val="1"/>
          </c:dLbls>
          <c:cat>
            <c:numRef>
              <c:f>Лист3!$A$2:$P$2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Лист3!$A$1:$P$1</c:f>
              <c:numCache>
                <c:formatCode>General</c:formatCode>
                <c:ptCount val="16"/>
                <c:pt idx="0">
                  <c:v>3</c:v>
                </c:pt>
                <c:pt idx="1">
                  <c:v>38</c:v>
                </c:pt>
                <c:pt idx="2">
                  <c:v>107</c:v>
                </c:pt>
                <c:pt idx="3">
                  <c:v>244</c:v>
                </c:pt>
                <c:pt idx="4">
                  <c:v>499</c:v>
                </c:pt>
                <c:pt idx="5">
                  <c:v>968</c:v>
                </c:pt>
                <c:pt idx="6">
                  <c:v>1536</c:v>
                </c:pt>
                <c:pt idx="7">
                  <c:v>1781</c:v>
                </c:pt>
                <c:pt idx="8">
                  <c:v>2021</c:v>
                </c:pt>
                <c:pt idx="9">
                  <c:v>3213</c:v>
                </c:pt>
                <c:pt idx="10">
                  <c:v>3095</c:v>
                </c:pt>
                <c:pt idx="11">
                  <c:v>3450</c:v>
                </c:pt>
                <c:pt idx="12">
                  <c:v>3442</c:v>
                </c:pt>
                <c:pt idx="13">
                  <c:v>3627</c:v>
                </c:pt>
                <c:pt idx="14">
                  <c:v>3076</c:v>
                </c:pt>
                <c:pt idx="15" formatCode="#,##0">
                  <c:v>1989</c:v>
                </c:pt>
              </c:numCache>
            </c:numRef>
          </c:val>
        </c:ser>
        <c:gapWidth val="24"/>
        <c:overlap val="-76"/>
        <c:axId val="61561088"/>
        <c:axId val="61562880"/>
      </c:barChart>
      <c:catAx>
        <c:axId val="615610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uk-UA" sz="1600"/>
            </a:pPr>
            <a:endParaRPr lang="ru-RU"/>
          </a:p>
        </c:txPr>
        <c:crossAx val="61562880"/>
        <c:crosses val="autoZero"/>
        <c:auto val="1"/>
        <c:lblAlgn val="ctr"/>
        <c:lblOffset val="100"/>
      </c:catAx>
      <c:valAx>
        <c:axId val="6156288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uk-UA"/>
            </a:pPr>
            <a:endParaRPr lang="ru-RU"/>
          </a:p>
        </c:txPr>
        <c:crossAx val="61561088"/>
        <c:crosses val="autoZero"/>
        <c:crossBetween val="between"/>
      </c:valAx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2460402935515057"/>
          <c:y val="2.8252405949256338E-2"/>
          <c:w val="0.87235579702460364"/>
          <c:h val="0.80947142023913721"/>
        </c:manualLayout>
      </c:layout>
      <c:barChart>
        <c:barDir val="col"/>
        <c:grouping val="stacked"/>
        <c:ser>
          <c:idx val="1"/>
          <c:order val="0"/>
          <c:dPt>
            <c:idx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Лист1!$B$38:$C$38</c:f>
              <c:strCache>
                <c:ptCount val="2"/>
                <c:pt idx="0">
                  <c:v>Державна підтримка </c:v>
                </c:pt>
                <c:pt idx="1">
                  <c:v>Залучено приватних інвестицій (без урахування державної підтримки)</c:v>
                </c:pt>
              </c:strCache>
            </c:strRef>
          </c:cat>
          <c:val>
            <c:numRef>
              <c:f>Лист1!$B$37:$C$37</c:f>
              <c:numCache>
                <c:formatCode>0.0</c:formatCode>
                <c:ptCount val="2"/>
                <c:pt idx="0">
                  <c:v>2.4</c:v>
                </c:pt>
                <c:pt idx="1">
                  <c:v>10</c:v>
                </c:pt>
              </c:numCache>
            </c:numRef>
          </c:val>
        </c:ser>
        <c:overlap val="100"/>
        <c:axId val="77712768"/>
        <c:axId val="67540096"/>
      </c:barChart>
      <c:catAx>
        <c:axId val="77712768"/>
        <c:scaling>
          <c:orientation val="minMax"/>
        </c:scaling>
        <c:axPos val="b"/>
        <c:tickLblPos val="nextTo"/>
        <c:txPr>
          <a:bodyPr/>
          <a:lstStyle/>
          <a:p>
            <a:pPr>
              <a:defRPr lang="uk-UA" sz="1100"/>
            </a:pPr>
            <a:endParaRPr lang="ru-RU"/>
          </a:p>
        </c:txPr>
        <c:crossAx val="67540096"/>
        <c:crosses val="autoZero"/>
        <c:auto val="1"/>
        <c:lblAlgn val="ctr"/>
        <c:lblOffset val="100"/>
      </c:catAx>
      <c:valAx>
        <c:axId val="67540096"/>
        <c:scaling>
          <c:orientation val="minMax"/>
        </c:scaling>
        <c:delete val="1"/>
        <c:axPos val="l"/>
        <c:numFmt formatCode="0.0" sourceLinked="1"/>
        <c:tickLblPos val="nextTo"/>
        <c:crossAx val="77712768"/>
        <c:crosses val="autoZero"/>
        <c:crossBetween val="between"/>
      </c:valAx>
    </c:plotArea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2460402935515057"/>
          <c:y val="0.11179003430872499"/>
          <c:w val="0.87235579702460364"/>
          <c:h val="0.63671249741372193"/>
        </c:manualLayout>
      </c:layout>
      <c:barChart>
        <c:barDir val="col"/>
        <c:grouping val="stacked"/>
        <c:ser>
          <c:idx val="1"/>
          <c:order val="0"/>
          <c:cat>
            <c:strRef>
              <c:f>Лист1!$A$1:$B$1</c:f>
              <c:strCache>
                <c:ptCount val="2"/>
                <c:pt idx="0">
                  <c:v>Державна підтримка</c:v>
                </c:pt>
                <c:pt idx="1">
                  <c:v>Залучає потенційних інвестицій</c:v>
                </c:pt>
              </c:strCache>
            </c:strRef>
          </c:cat>
          <c:val>
            <c:numRef>
              <c:f>Лист1!$A$3:$B$3</c:f>
              <c:numCache>
                <c:formatCode>General</c:formatCode>
                <c:ptCount val="2"/>
                <c:pt idx="0">
                  <c:v>2.4</c:v>
                </c:pt>
              </c:numCache>
            </c:numRef>
          </c:val>
        </c:ser>
        <c:ser>
          <c:idx val="0"/>
          <c:order val="1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1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Лист1!$A$1:$B$1</c:f>
              <c:strCache>
                <c:ptCount val="2"/>
                <c:pt idx="0">
                  <c:v>Державна підтримка</c:v>
                </c:pt>
                <c:pt idx="1">
                  <c:v>Залучає потенційних інвестицій</c:v>
                </c:pt>
              </c:strCache>
            </c:strRef>
          </c:cat>
          <c:val>
            <c:numRef>
              <c:f>Лист1!$C$2:$D$2</c:f>
              <c:numCache>
                <c:formatCode>0</c:formatCode>
                <c:ptCount val="2"/>
                <c:pt idx="0">
                  <c:v>296</c:v>
                </c:pt>
                <c:pt idx="1">
                  <c:v>971</c:v>
                </c:pt>
              </c:numCache>
            </c:numRef>
          </c:val>
        </c:ser>
        <c:ser>
          <c:idx val="2"/>
          <c:order val="2"/>
          <c:tx>
            <c:v>23</c:v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val>
            <c:numRef>
              <c:f>Лист1!$C$3:$D$3</c:f>
              <c:numCache>
                <c:formatCode>General</c:formatCode>
                <c:ptCount val="2"/>
                <c:pt idx="0">
                  <c:v>47.6</c:v>
                </c:pt>
              </c:numCache>
            </c:numRef>
          </c:val>
        </c:ser>
        <c:overlap val="100"/>
        <c:axId val="70817664"/>
        <c:axId val="70819200"/>
      </c:barChart>
      <c:catAx>
        <c:axId val="70817664"/>
        <c:scaling>
          <c:orientation val="minMax"/>
        </c:scaling>
        <c:axPos val="b"/>
        <c:tickLblPos val="nextTo"/>
        <c:txPr>
          <a:bodyPr/>
          <a:lstStyle/>
          <a:p>
            <a:pPr>
              <a:defRPr lang="uk-UA" sz="1100"/>
            </a:pPr>
            <a:endParaRPr lang="ru-RU"/>
          </a:p>
        </c:txPr>
        <c:crossAx val="70819200"/>
        <c:crosses val="autoZero"/>
        <c:auto val="1"/>
        <c:lblAlgn val="ctr"/>
        <c:lblOffset val="100"/>
      </c:catAx>
      <c:valAx>
        <c:axId val="70819200"/>
        <c:scaling>
          <c:orientation val="minMax"/>
          <c:max val="1000"/>
          <c:min val="0"/>
        </c:scaling>
        <c:delete val="1"/>
        <c:axPos val="l"/>
        <c:numFmt formatCode="General" sourceLinked="1"/>
        <c:tickLblPos val="nextTo"/>
        <c:crossAx val="70817664"/>
        <c:crosses val="autoZero"/>
        <c:crossBetween val="between"/>
      </c:valAx>
    </c:plotArea>
    <c:plotVisOnly val="1"/>
    <c:dispBlanksAs val="gap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7" tIns="45402" rIns="90807" bIns="45402" numCol="1" anchor="t" anchorCtr="0" compatLnSpc="1">
            <a:prstTxWarp prst="textNoShape">
              <a:avLst/>
            </a:prstTxWarp>
          </a:bodyPr>
          <a:lstStyle>
            <a:lvl1pPr defTabSz="907142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7" tIns="45402" rIns="90807" bIns="45402" numCol="1" anchor="t" anchorCtr="0" compatLnSpc="1">
            <a:prstTxWarp prst="textNoShape">
              <a:avLst/>
            </a:prstTxWarp>
          </a:bodyPr>
          <a:lstStyle>
            <a:lvl1pPr algn="r" defTabSz="907142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8463"/>
            <a:ext cx="28892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7" tIns="45402" rIns="90807" bIns="45402" numCol="1" anchor="b" anchorCtr="0" compatLnSpc="1">
            <a:prstTxWarp prst="textNoShape">
              <a:avLst/>
            </a:prstTxWarp>
          </a:bodyPr>
          <a:lstStyle>
            <a:lvl1pPr defTabSz="907142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288463"/>
            <a:ext cx="28892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7" tIns="45402" rIns="90807" bIns="45402" numCol="1" anchor="b" anchorCtr="0" compatLnSpc="1">
            <a:prstTxWarp prst="textNoShape">
              <a:avLst/>
            </a:prstTxWarp>
          </a:bodyPr>
          <a:lstStyle>
            <a:lvl1pPr algn="r" defTabSz="907142">
              <a:defRPr sz="1200"/>
            </a:lvl1pPr>
          </a:lstStyle>
          <a:p>
            <a:pPr>
              <a:defRPr/>
            </a:pPr>
            <a:fld id="{9AE0A576-0F56-4148-B295-4FDD1892F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7" tIns="45402" rIns="90807" bIns="45402" numCol="1" anchor="t" anchorCtr="0" compatLnSpc="1">
            <a:prstTxWarp prst="textNoShape">
              <a:avLst/>
            </a:prstTxWarp>
          </a:bodyPr>
          <a:lstStyle>
            <a:lvl1pPr defTabSz="907142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7" tIns="45402" rIns="90807" bIns="45402" numCol="1" anchor="t" anchorCtr="0" compatLnSpc="1">
            <a:prstTxWarp prst="textNoShape">
              <a:avLst/>
            </a:prstTxWarp>
          </a:bodyPr>
          <a:lstStyle>
            <a:lvl1pPr algn="r" defTabSz="907142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33425"/>
            <a:ext cx="4886325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43438"/>
            <a:ext cx="4891088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7" tIns="45402" rIns="90807" bIns="454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8463"/>
            <a:ext cx="28892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7" tIns="45402" rIns="90807" bIns="45402" numCol="1" anchor="b" anchorCtr="0" compatLnSpc="1">
            <a:prstTxWarp prst="textNoShape">
              <a:avLst/>
            </a:prstTxWarp>
          </a:bodyPr>
          <a:lstStyle>
            <a:lvl1pPr defTabSz="907142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288463"/>
            <a:ext cx="28892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7" tIns="45402" rIns="90807" bIns="45402" numCol="1" anchor="b" anchorCtr="0" compatLnSpc="1">
            <a:prstTxWarp prst="textNoShape">
              <a:avLst/>
            </a:prstTxWarp>
          </a:bodyPr>
          <a:lstStyle>
            <a:lvl1pPr algn="r" defTabSz="907142">
              <a:defRPr sz="1200"/>
            </a:lvl1pPr>
          </a:lstStyle>
          <a:p>
            <a:pPr>
              <a:defRPr/>
            </a:pPr>
            <a:fld id="{B33482EA-9594-4224-8DAF-CA157CF80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E7B96090-30C9-49E4-8281-A2F3D1EE951F}" type="slidenum">
              <a:rPr lang="ru-RU" smtClean="0"/>
              <a:pPr defTabSz="906463"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A170129C-8160-4BBA-8FDA-2DA791EABA2C}" type="slidenum">
              <a:rPr lang="ru-RU" smtClean="0"/>
              <a:pPr defTabSz="906463"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uk-UA" smtClean="0"/>
          </a:p>
        </p:txBody>
      </p:sp>
      <p:sp>
        <p:nvSpPr>
          <p:cNvPr id="16388" name="Номер слайда 3"/>
          <p:cNvSpPr txBox="1">
            <a:spLocks noGrp="1"/>
          </p:cNvSpPr>
          <p:nvPr/>
        </p:nvSpPr>
        <p:spPr bwMode="auto">
          <a:xfrm>
            <a:off x="3778250" y="9285288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BD8750-3D30-4174-864E-0E0D9A4FB6F1}" type="slidenum">
              <a:rPr lang="ru-RU" altLang="uk-UA" sz="1200">
                <a:latin typeface="Calibri" pitchFamily="34" charset="0"/>
              </a:rPr>
              <a:pPr algn="r"/>
              <a:t>3</a:t>
            </a:fld>
            <a:endParaRPr lang="ru-RU" altLang="uk-UA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90588" y="733425"/>
            <a:ext cx="4887912" cy="3665538"/>
          </a:xfrm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666750" y="4643438"/>
            <a:ext cx="5335588" cy="4398962"/>
          </a:xfrm>
          <a:noFill/>
          <a:ln/>
        </p:spPr>
        <p:txBody>
          <a:bodyPr lIns="91440" tIns="45720" rIns="91440" bIns="45720"/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17412" name="Номер слайда 3"/>
          <p:cNvSpPr txBox="1">
            <a:spLocks noGrp="1"/>
          </p:cNvSpPr>
          <p:nvPr/>
        </p:nvSpPr>
        <p:spPr bwMode="auto">
          <a:xfrm>
            <a:off x="3778250" y="9285288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D942E92-A91D-4BD6-82C9-0117A302C657}" type="slidenum">
              <a:rPr lang="ru-RU" sz="1200">
                <a:latin typeface="Calibri" pitchFamily="34" charset="0"/>
              </a:rPr>
              <a:pPr algn="r"/>
              <a:t>4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AF573A8B-8AB2-475E-8162-F50481B59780}" type="slidenum">
              <a:rPr lang="ru-RU" smtClean="0"/>
              <a:pPr defTabSz="906463"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EE10021C-5BD2-4490-B761-B81D952DEBE9}" type="slidenum">
              <a:rPr lang="ru-RU" smtClean="0"/>
              <a:pPr defTabSz="906463"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uk-UA" smtClean="0"/>
          </a:p>
        </p:txBody>
      </p:sp>
      <p:sp>
        <p:nvSpPr>
          <p:cNvPr id="20484" name="Номер слайда 3"/>
          <p:cNvSpPr txBox="1">
            <a:spLocks noGrp="1"/>
          </p:cNvSpPr>
          <p:nvPr/>
        </p:nvSpPr>
        <p:spPr bwMode="auto">
          <a:xfrm>
            <a:off x="3778250" y="9285288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C876298-36E5-4805-9FDB-C8A5A6EE7B48}" type="slidenum">
              <a:rPr lang="ru-RU" altLang="uk-UA" sz="1200">
                <a:latin typeface="Calibri" pitchFamily="34" charset="0"/>
              </a:rPr>
              <a:pPr algn="r"/>
              <a:t>7</a:t>
            </a:fld>
            <a:endParaRPr lang="ru-RU" altLang="uk-UA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uk-UA" smtClean="0"/>
          </a:p>
        </p:txBody>
      </p:sp>
      <p:sp>
        <p:nvSpPr>
          <p:cNvPr id="21508" name="Номер слайда 3"/>
          <p:cNvSpPr txBox="1">
            <a:spLocks noGrp="1"/>
          </p:cNvSpPr>
          <p:nvPr/>
        </p:nvSpPr>
        <p:spPr bwMode="auto">
          <a:xfrm>
            <a:off x="3778250" y="9285288"/>
            <a:ext cx="2889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1FC07F8-7175-4FE1-8C79-041CC34497F8}" type="slidenum">
              <a:rPr lang="ru-RU" altLang="uk-UA" sz="1200">
                <a:latin typeface="Calibri" pitchFamily="34" charset="0"/>
              </a:rPr>
              <a:pPr algn="r"/>
              <a:t>9</a:t>
            </a:fld>
            <a:endParaRPr lang="ru-RU" altLang="uk-UA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6EF9B-F779-4068-A8E1-F4C7BD713F8D}" type="datetime1">
              <a:rPr lang="ru-RU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ДКЕЗ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F8241-3B8C-462B-A778-3706E21DF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E2D88-7D63-4A21-810A-3CB9AED3C48B}" type="datetime1">
              <a:rPr lang="ru-RU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ДКЕЗ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65A56-6FDA-4C15-8F74-F43732333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D34CE-E11F-4A61-ADEC-FDD5AC497C85}" type="datetime1">
              <a:rPr lang="ru-RU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ДКЕЗ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950A7-677E-4B9E-82BF-6D2CCDAAF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8FDE6-F62C-4597-B41E-CBB39C671C3C}" type="datetime1">
              <a:rPr lang="ru-RU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ДКЕЗ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8254E-28A9-472F-9A79-E433625F7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3E71F-6D91-493C-A6AD-62E4C1EADA1B}" type="datetime1">
              <a:rPr lang="ru-RU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ДКЕЗ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DAE0F-E27B-40B9-918D-CBCC74093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EF8FB-E212-483D-BBFB-A5595B93A8BA}" type="datetime1">
              <a:rPr lang="ru-RU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ДКЕЗ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BB03F-E4C2-4C3C-A9C4-02B8B0382C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38B90-F97A-4BAF-9BCA-915435DCB803}" type="datetime1">
              <a:rPr lang="ru-RU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ДКЕЗ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9E5BB-C073-4429-B9A0-4642CC435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81105-1E25-4F69-8431-812DBD9722E5}" type="datetime1">
              <a:rPr lang="ru-RU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ДКЕЗ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009DF-BC59-4463-94FF-FDCA78118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CC7E6-B70A-44F8-B820-AAC245241C81}" type="datetime1">
              <a:rPr lang="ru-RU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ДКЕЗ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8FFB8-D407-46B1-A567-2679E2D1C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F9187-6087-41D8-BE5F-D84EC3E97010}" type="datetime1">
              <a:rPr lang="ru-RU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ДКЕЗ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18928-90F2-4424-9AD1-B973361C4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2EDA-1F5F-477D-9A32-B391C889A749}" type="datetime1">
              <a:rPr lang="ru-RU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ДКЕЗ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F71F1-6B99-40DB-A760-AB9B19705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952AA-42F1-492D-B80B-476FF5749634}" type="datetime1">
              <a:rPr lang="ru-RU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ДКЕЗ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C9AAA-EA5E-4D83-845D-4E9A12E19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33C3BC-94E5-4AC4-8D34-2075FBF5EC34}" type="datetime1">
              <a:rPr lang="ru-RU"/>
              <a:pPr>
                <a:defRPr/>
              </a:pPr>
              <a:t>07.07.2015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ДКЕЗ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CE5049-494E-4348-92AE-503725425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3" r:id="rId2"/>
    <p:sldLayoutId id="2147483792" r:id="rId3"/>
    <p:sldLayoutId id="2147483791" r:id="rId4"/>
    <p:sldLayoutId id="2147483790" r:id="rId5"/>
    <p:sldLayoutId id="2147483789" r:id="rId6"/>
    <p:sldLayoutId id="2147483788" r:id="rId7"/>
    <p:sldLayoutId id="2147483787" r:id="rId8"/>
    <p:sldLayoutId id="2147483786" r:id="rId9"/>
    <p:sldLayoutId id="2147483785" r:id="rId10"/>
    <p:sldLayoutId id="2147483784" r:id="rId11"/>
    <p:sldLayoutId id="214748379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iea.org/gtf/index.asp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8.pn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3" Type="http://schemas.openxmlformats.org/officeDocument/2006/relationships/chart" Target="../charts/chart3.xml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9.jpeg"/><Relationship Id="rId5" Type="http://schemas.openxmlformats.org/officeDocument/2006/relationships/image" Target="../media/image24.jpe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jpe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0"/>
          <p:cNvSpPr>
            <a:spLocks noChangeArrowheads="1"/>
          </p:cNvSpPr>
          <p:nvPr/>
        </p:nvSpPr>
        <p:spPr bwMode="auto">
          <a:xfrm>
            <a:off x="0" y="1717675"/>
            <a:ext cx="9144000" cy="1430338"/>
          </a:xfrm>
          <a:prstGeom prst="flowChartAlternateProcess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uk-UA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Запровадження механізмів державної підтримки</a:t>
            </a:r>
          </a:p>
          <a:p>
            <a:pPr algn="ctr">
              <a:defRPr/>
            </a:pPr>
            <a:r>
              <a:rPr lang="uk-UA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впровадження енергоефективних заходів </a:t>
            </a:r>
          </a:p>
          <a:p>
            <a:pPr algn="ctr">
              <a:defRPr/>
            </a:pPr>
            <a:r>
              <a:rPr lang="uk-UA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у житлових будівлях</a:t>
            </a:r>
          </a:p>
        </p:txBody>
      </p:sp>
      <p:pic>
        <p:nvPicPr>
          <p:cNvPr id="3075" name="Picture 4" descr="C:\Documents and Settings\Admin\Рабочий стол\Рисунок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4063" y="1049338"/>
            <a:ext cx="3681412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profile.ak.fbcdn.net/hprofile-ak-xpf1/v/t1.0-1/c9.0.200.200/p200x200/1374908_687186354626737_1235632789_n.png?oh=8eda100ca8f7127edcf8b15a2d1998f6&amp;oe=547AE631&amp;__gda__=1416123814_e8b55b2a8738e34a765cd283afe309d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95550" y="987425"/>
            <a:ext cx="798513" cy="79851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0530" name="Picture 2" descr="http://komun.te.ua/wp-content/uploads/2015/02/termo.jpg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3378003" y="4586189"/>
            <a:ext cx="2293866" cy="1770865"/>
          </a:xfrm>
          <a:prstGeom prst="rect">
            <a:avLst/>
          </a:prstGeom>
          <a:noFill/>
          <a:effectLst>
            <a:softEdge rad="127000"/>
          </a:effectLst>
          <a:extLst/>
        </p:spPr>
      </p:pic>
      <p:sp>
        <p:nvSpPr>
          <p:cNvPr id="3078" name="AutoShape 4" descr="data:image/png;base64,iVBORw0KGgoAAAANSUhEUgAAAJgAAAASCAYAAACn6RefAAAFoklEQVRoQ+1ZXY4aRxDunvWsgZfYJwh7Am9OEPYEXktmlbfgE5h9SyCSx1IgeTM+Qdi3CCyFnMDkBGFPYHwD8gKI8U6lqmd6pqaZYX4EkpGYh9UydFdVV331VVUjxek5eeCAHpAHlH0SffKAOAHsBIKDeuCrBljlh5/q63VlISbO4qBeOBLhdrNz6Y77s32aewiZ3L4QYNVmZyClfB0zHmAGQgxX7vmdDnLtpouvkh/Pk1frD79OUdYUZX2fvAreLkd9p3bTcYSQbwDgn9W43wjXXjtPaueb1wJkG/n1iXoPAgEGk6V7fsvBFunxZWoZWjZ9Xo56W0mEZxjiVz+S3KVrX+wCcJ7zVl7+0rAs+JimT9u1a12kJ34WSjLpWe+kkNdaDgiYg5DOetS74z7OYyutr938fI3+fSOkvGQyJ+BZ7yl++wQwB1g6KACGy3H/lW/cAQFG4LI3H/nBTcAjyK40IMoAjAJmeWefIrnxgJrOzXPeQwGM2MUWEv0RJJppHItL3thUmp2WJeUfqSQB8Go97lMC7uXZAljIKIpJ3IHKdHw86+Fi/efv87RM49bowG+xE1uUxGAhs+A68MTt6kOP9Ivqy25bWuJdsP0OWaml3odMmZ/BNFMDiM9Sim8Vi417T9O8qc+r2ZmDKeldEmNq2UUZrNrszpWNQtyjrrZiFzMuQdXgANN2mWfiyYXn/xvOHtoU0+D9BNc/y8PqRZCXDjCUojJIyn8VwIKDHBRgzc4C2esbVBeCSB+Gg08HsQzAaqEO7wWWiSHp81KylgckL8AwNRwM3gLL2GztPr7n5bcIwFQZE9Zf3PfxJPbBR0BZjXuqfJrJYAIhag3gP6wE9ZhtjNnT/FEEWHrtToDxvswF+I4aTH0I6gMwQPNIKdxjL9XmzFKEwZLAzA+UxBy7ez1/N2cUXR6IvTAode1w/DzFz1dbGc97q439lAKSxWCmDGxYB6tR75be873pwYr3qOYZzISjOKxG/Ys8AMuqLFHy7W4bigAtXw+GFI2BUg1hWk/CwZR1EF9OvMlPCty+Acbsek/JEAN10AJwnZxFNFCzAQZvAVTzfBmUN6EZoRTAUkp40iCTxWDR+SPWi7OiP5xxViwCpqS1OwFGmU7TG06RzvYUmY7yMgDjwcaC/GI5+o16gvDhwdZsyhjsDkvYUC/Gia6F/6veMQQGb+6xOcbGee6vlw79xQRRoDMcriZrnjxZAAsZE3ulqu3O/DLmT8rmXq5LT6FoSWzK5meI29adoOzn3Lb8ADMm90BwnvanKOB2lsgkYXmMKAMw0qUpOqlkhWAC7B/GfXV9UaQH4xmf6CSTKdRE636iCY6DLzfAmH1JADOHAdOvMT1mj8hsQzVhv5oDYOFVlB7atC/i0+V2ghcFll5fHmDIAp5AJuDPGXymqaQ0wIKyqRgFmVMGrATISNE9UMScRQDGJrIY2wnp1aOxHR27eTytnLvPJTbrqLNOtvBgZAHMA69Be6S0rtG5ASP6Nhdp8lXC3XTpUvWZ7w8xAPAmQlp1bptm82C9uqPMM0XStIg+dmgYUbaCaPnJ5PenZQFl7isPsGQaUI4sCzASiUBQ1J8k3uwN8gKMl18eEK3DBF9UrjBYBntkASzB7vvlxm6YA0IWg5Ec/x5MTIPJeku0aVsWg5GAnfdgWB1cIRr7/LUgdpOP+qk5nZm9CD8ZBTUN3XTrT5d0NH1myaKDovJWkj7/O7q5Bv8mX0jKtol5Aaj1aL3aLiZbUO9D92hCAsqTCz3Sx87Ev3ftVtXeIMjlHME4MJ1NQX+EbEL7vyBD0ffqtv3BIrYKb8ZpP8JzwntJvjf264VKLN+v5lno3qv6yEV2IfsDb6TYpmVou9LilGQv3ghMVl/s4b5/lvuqf4tMc9Dp/fF44ASw44nVUVp6AthRhu14jP4fZzWeXhtFM94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079" name="AutoShape 6" descr="data:image/png;base64,iVBORw0KGgoAAAANSUhEUgAAAO8AAAASCAYAAACzfIl+AAAJRUlEQVR4Xu1aUVIbRxCdkRAGfoJPEHwC4xMETmBcZVz5s3wCy38JpMqiKpD8GZ8g8l8KXBXlBJZPYHECKycI/gGVFnbSPTM90zM72pVkkxTO6gexmp3p6e7X/bpnpKg/tQZqDdxKDchbKXUtdK2BWgOiBm/tBLUGbqkGvkrwrnz/w8Z4vHIu+t3zL2qXne76ysp4ffz7r6MvOu+UyVq7e5vZ6dHw31jr/77GTej6JubkdtLgXX2835EN8Qq/q1y8uHx7eIzf157sdYWQL5VS7y9Pj7bMsx93hGj8occq9Rqed1Z39wZSyu/4OL0IOPtaa/JOSLmZ53J7/PbnwdqTfVXmKOFaZv3U+ORay5PnQskO8Il1/Y4SAF7Vv8iWX3Agg7zHIO/zYF6lhiBYD/bzOl5vZXevLaV4KYXcoN8UzHulxMEs4KI9kw5wDpyzIeVv+D1X6tn49KhH+lVCvorXUnnjNeqPy7a2u3cOuv0Gnr25ODlsB3Jr3WcfURc0P18zU+oBlx1kxCBxXynx5+Xp4Q7ZFPR3cHFyBHYwH/IJ/A5rFoI/zIP7eIq6v8ha98oCaJkvkK5WHv+01Wiod9PWI7nKxvl1wr0guJaMXcGnzQfsOgL9d8cnh28CXZf4LdcD4mNW+wX2WuAfp3yndJiEDBuDFzNa47r5AR2CgycJXgZclOtGwRutVdADABMAvE2O5B2zqDEKSN5ZrTOmlAsOmgm1XQXgGLwcRDCtAx4Pomlb5o8uTn7pM9lcIMwb1/c4I+AgcwA0ehrFgNd2zZsftZ1sIFkEvHweC4UA+PGe/kvwInBbQkJisYE+Fk6p3sXp0bOUruOhBN557bcAXoNXfOREwy5nA/j1Pkafy8nyg7XlScdl3mx5h7IopNxPAIaNGAxh1gydnmedokLCiOh/L2b+VKDw0V59Ukp2iTkEjMKyBJw75ZhuLGaM08O7OI6zDA2ySauDe9ZRXuZ9BIHW1cnRvTJDcPBey/ycOY0DrnYmKT/gPJj9VPO6g2C0z3toF57N+Hi7ts++LOvGIOKgJsD7vYNdT480a1kEvMRoQP6/gKl8W6WbQlBjWfamM+/q7v4IZYStnsFaHc1qDAaQdT7VgcyyReMLhjGm/Bifz2u/zwUuvh/QHpNZG0PrlH348YzACzRzpDcFwM2E2OLZJgZUlFm0nDcKXksf46xplY6Ob2icBWUZeNHxgDZuGAfe74OBH/JnpPSA9jIjp4xChseSBOm3jfYB1eUBiAdGnI9TQkeBmaPTmhBc7mJwCbOuLm9c2WNLGZ1947IH5vEswJZCM9NmTtNBHxTceEnAdcOdnZhesE+rU/4MZOmCLc4hKAzH2Z0zTsnnoc1VtmPAdvqoAm+Z/fhep+ljETAXahZDJ8RAUyusGQu0IqRuxsl9zauaedtRa3RWW0svAl5GbwtORQ4ZKCYBopRDOHkha0KNPJJCrWNdroMMqz+9EacxA6rf07+TQRL08Ayoll6PPlP7BnZAXLeFTi2wPoNsYeTgzofP4/6AA7el/ZTxuY3KSgsXLFjNS4CgQEfODP8PIBhux86ZAls1eONZVBf2exAHuOlAMPqpqtspaEPUGwITeWCTQGnmrbSf60+U+8o8IC52m8vqxyk1HhccMjTSLtf4KItY0xoJzOl1E4VH/0KWT1AtroAy8KYUpZ0taz0yGawcnPHvRZCSs0RNuqgGt85hG0amCRjL5htK5ncPFvVeqUYXmzq62QJNNGyEaeoNTTXznWVeOzEBHN/B5ljMLuYFL8lHtgqCalSPa7Cxhh3VjNXgVQdQFmHQ27SU1wXbKJhNwUAEXsbG+As+uPkyoirzMr9M2i+ViOYBampsCN4QuGdgdOwiP0fjEygxG8dNmtjQ2hGy1iYHwNyZ19QffxuhfbaPwRvWfkVWwOtWomcF2oxHQK3JTtz9pW5uio7b+kjLRx36GcBrMyS+lG6ipYDGIz+BI24mOvBYtoT6xvd0pzbhpFE9HzAOfI87G8zVI+eB+drwXdeEDnSs4QX76gFbG5nxsqv1w/oNNI+vj31gqQKv6+qCvVZb2VDX1bY7Hr/LnZ261bHu+B74+Cl9lc/LvBWJYBEgB+B1BrN1bUsKaKHboyJoWJHCpjkeCTBroV+W2XiziWo57lRBc8zVvEWKxvdU2YyJqI2nT8VjD069eM0WGGHpaoRNJx61hcw3KEhwWsaPr+LOcdhDMAGqcBLAMhll0apjFnY85Op8Bi59/DdLzZs8emOKKDSugoaap5Ezg5cFF/KDeWpeHrjiGpR3zHnQmSHzuuPHWey3CFjjdxx4OVhoQ7GDhB01T+945k0ctUyNWCnwmrM3+RQEI+oYNHbSUdGfByNVlDZTKMgS/gzPOwkDdC8XkCkwQ0m5RZmCMn1AxSBT5lIeQ5qFLmVjh+Sblim5osuOikhfwTGLacp0sTETruWbackzeBt8Uk0tTk2FvFagF6CesB/4pJoo83SbeY3Ns3QQqJA9Te4MVpazh9Bj6Opz7OjUogq8ucrBRmAlpn8KLvOAF+fwNB/PdsWxUjk0aIGSS9GhM3YOwirwzmu/Lwbe8PzWHNKbDaYuaXigUIYNshs7QrJKmgu8EQU/g6y7FV2wSF4IKavRiFoVs0pRhYWx7AJLPBozHBzpbFXduEoZ3nUnETzUWWXZsyBZ1OX3DSFPOzHwNVVjfXy1NHRHWvyCQ1CKmBWmBZ9ZwctBE1/8wPljYHsKWwwaVeAt6h/2DowwuVc2eFqScI3ZBJLigFYFXpwidcripk6c0nwugN0NKyGVBiwpg4SBAW34PuRNFKSTYHZsTOnnSJvgO0RydcwvERjj7Q3w7xVk0vgyA/2GN5vohpG+zYRrKtm/vGr14hs6tFYsk5cXb8to2eAjMYP1aW5SllmDj8NojkdheT+WX89rmmJtcPQNb4y0fCmDJHVg6rYeyopr0w0pDKTyuoGsw3ejE7oo0wPJoFkMZBXSf7OZn8vrJvxv9AM144DfnuKy0/zcNpFPCLx1h4zN+I48p6AfzMN/z1rt1dYEjt/kCLJaNw56sbzoL0l9gN+Br4Hs/sIKf5duA5IcKT/Tv6ENlrI2+b4dP4QTk+NYtjI/5vud1X4pP5n32Vd5t3leJdTjaw3cRg3U4L2NVqtlrjWAzKnWQq2BWgO3UwP/AMjH9Jq3zhJ5AAAAAElFTkSuQmCC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080" name="AutoShape 8" descr="data:image/png;base64,iVBORw0KGgoAAAANSUhEUgAAAO8AAAASCAYAAACzfIl+AAAJRUlEQVR4Xu1aUVIbRxCdkRAGfoJPEHwC4xMETmBcZVz5s3wCy38JpMqiKpD8GZ8g8l8KXBXlBJZPYHECKycI/gGVFnbSPTM90zM72pVkkxTO6gexmp3p6e7X/bpnpKg/tQZqDdxKDchbKXUtdK2BWgOiBm/tBLUGbqkGvkrwrnz/w8Z4vHIu+t3zL2qXne76ysp4ffz7r6MvOu+UyVq7e5vZ6dHw31jr/77GTej6JubkdtLgXX2835EN8Qq/q1y8uHx7eIzf157sdYWQL5VS7y9Pj7bMsx93hGj8occq9Rqed1Z39wZSyu/4OL0IOPtaa/JOSLmZ53J7/PbnwdqTfVXmKOFaZv3U+ORay5PnQskO8Il1/Y4SAF7Vv8iWX3Agg7zHIO/zYF6lhiBYD/bzOl5vZXevLaV4KYXcoN8UzHulxMEs4KI9kw5wDpyzIeVv+D1X6tn49KhH+lVCvorXUnnjNeqPy7a2u3cOuv0Gnr25ODlsB3Jr3WcfURc0P18zU+oBlx1kxCBxXynx5+Xp4Q7ZFPR3cHFyBHYwH/IJ/A5rFoI/zIP7eIq6v8ha98oCaJkvkK5WHv+01Wiod9PWI7nKxvl1wr0guJaMXcGnzQfsOgL9d8cnh28CXZf4LdcD4mNW+wX2WuAfp3yndJiEDBuDFzNa47r5AR2CgycJXgZclOtGwRutVdADABMAvE2O5B2zqDEKSN5ZrTOmlAsOmgm1XQXgGLwcRDCtAx4Pomlb5o8uTn7pM9lcIMwb1/c4I+AgcwA0ehrFgNd2zZsftZ1sIFkEvHweC4UA+PGe/kvwInBbQkJisYE+Fk6p3sXp0bOUruOhBN557bcAXoNXfOREwy5nA/j1Pkafy8nyg7XlScdl3mx5h7IopNxPAIaNGAxh1gydnmedokLCiOh/L2b+VKDw0V59Ukp2iTkEjMKyBJw75ZhuLGaM08O7OI6zDA2ySauDe9ZRXuZ9BIHW1cnRvTJDcPBey/ycOY0DrnYmKT/gPJj9VPO6g2C0z3toF57N+Hi7ts++LOvGIOKgJsD7vYNdT480a1kEvMRoQP6/gKl8W6WbQlBjWfamM+/q7v4IZYStnsFaHc1qDAaQdT7VgcyyReMLhjGm/Bifz2u/zwUuvh/QHpNZG0PrlH348YzACzRzpDcFwM2E2OLZJgZUlFm0nDcKXksf46xplY6Ob2icBWUZeNHxgDZuGAfe74OBH/JnpPSA9jIjp4xChseSBOm3jfYB1eUBiAdGnI9TQkeBmaPTmhBc7mJwCbOuLm9c2WNLGZ1947IH5vEswJZCM9NmTtNBHxTceEnAdcOdnZhesE+rU/4MZOmCLc4hKAzH2Z0zTsnnoc1VtmPAdvqoAm+Z/fhep+ljETAXahZDJ8RAUyusGQu0IqRuxsl9zauaedtRa3RWW0svAl5GbwtORQ4ZKCYBopRDOHkha0KNPJJCrWNdroMMqz+9EacxA6rf07+TQRL08Ayoll6PPlP7BnZAXLeFTi2wPoNsYeTgzofP4/6AA7el/ZTxuY3KSgsXLFjNS4CgQEfODP8PIBhux86ZAls1eONZVBf2exAHuOlAMPqpqtspaEPUGwITeWCTQGnmrbSf60+U+8o8IC52m8vqxyk1HhccMjTSLtf4KItY0xoJzOl1E4VH/0KWT1AtroAy8KYUpZ0taz0yGawcnPHvRZCSs0RNuqgGt85hG0amCRjL5htK5ncPFvVeqUYXmzq62QJNNGyEaeoNTTXznWVeOzEBHN/B5ljMLuYFL8lHtgqCalSPa7Cxhh3VjNXgVQdQFmHQ27SU1wXbKJhNwUAEXsbG+As+uPkyoirzMr9M2i+ViOYBampsCN4QuGdgdOwiP0fjEygxG8dNmtjQ2hGy1iYHwNyZ19QffxuhfbaPwRvWfkVWwOtWomcF2oxHQK3JTtz9pW5uio7b+kjLRx36GcBrMyS+lG6ipYDGIz+BI24mOvBYtoT6xvd0pzbhpFE9HzAOfI87G8zVI+eB+drwXdeEDnSs4QX76gFbG5nxsqv1w/oNNI+vj31gqQKv6+qCvVZb2VDX1bY7Hr/LnZ261bHu+B74+Cl9lc/LvBWJYBEgB+B1BrN1bUsKaKHboyJoWJHCpjkeCTBroV+W2XiziWo57lRBc8zVvEWKxvdU2YyJqI2nT8VjD069eM0WGGHpaoRNJx61hcw3KEhwWsaPr+LOcdhDMAGqcBLAMhll0apjFnY85Op8Bi59/DdLzZs8emOKKDSugoaap5Ezg5cFF/KDeWpeHrjiGpR3zHnQmSHzuuPHWey3CFjjdxx4OVhoQ7GDhB01T+945k0ctUyNWCnwmrM3+RQEI+oYNHbSUdGfByNVlDZTKMgS/gzPOwkDdC8XkCkwQ0m5RZmCMn1AxSBT5lIeQ5qFLmVjh+Sblim5osuOikhfwTGLacp0sTETruWbackzeBt8Uk0tTk2FvFagF6CesB/4pJoo83SbeY3Ns3QQqJA9Te4MVpazh9Bj6Opz7OjUogq8ucrBRmAlpn8KLvOAF+fwNB/PdsWxUjk0aIGSS9GhM3YOwirwzmu/Lwbe8PzWHNKbDaYuaXigUIYNshs7QrJKmgu8EQU/g6y7FV2wSF4IKavRiFoVs0pRhYWx7AJLPBozHBzpbFXduEoZ3nUnETzUWWXZsyBZ1OX3DSFPOzHwNVVjfXy1NHRHWvyCQ1CKmBWmBZ9ZwctBE1/8wPljYHsKWwwaVeAt6h/2DowwuVc2eFqScI3ZBJLigFYFXpwidcripk6c0nwugN0NKyGVBiwpg4SBAW34PuRNFKSTYHZsTOnnSJvgO0RydcwvERjj7Q3w7xVk0vgyA/2GN5vohpG+zYRrKtm/vGr14hs6tFYsk5cXb8to2eAjMYP1aW5SllmDj8NojkdheT+WX89rmmJtcPQNb4y0fCmDJHVg6rYeyopr0w0pDKTyuoGsw3ejE7oo0wPJoFkMZBXSf7OZn8vrJvxv9AM144DfnuKy0/zcNpFPCLx1h4zN+I48p6AfzMN/z1rt1dYEjt/kCLJaNw56sbzoL0l9gN+Br4Hs/sIKf5duA5IcKT/Tv6ENlrI2+b4dP4QTk+NYtjI/5vud1X4pP5n32Vd5t3leJdTjaw3cRg3U4L2NVqtlrjWAzKnWQq2BWgO3UwP/AMjH9Jq3zhJ5AAAAAElFTkSuQmCC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081" name="AutoShape 10" descr="data:image/png;base64,iVBORw0KGgoAAAANSUhEUgAAAO8AAAASCAYAAACzfIl+AAAJRUlEQVR4Xu1aUVIbRxCdkRAGfoJPEHwC4xMETmBcZVz5s3wCy38JpMqiKpD8GZ8g8l8KXBXlBJZPYHECKycI/gGVFnbSPTM90zM72pVkkxTO6gexmp3p6e7X/bpnpKg/tQZqDdxKDchbKXUtdK2BWgOiBm/tBLUGbqkGvkrwrnz/w8Z4vHIu+t3zL2qXne76ysp4ffz7r6MvOu+UyVq7e5vZ6dHw31jr/77GTej6JubkdtLgXX2835EN8Qq/q1y8uHx7eIzf157sdYWQL5VS7y9Pj7bMsx93hGj8occq9Rqed1Z39wZSyu/4OL0IOPtaa/JOSLmZ53J7/PbnwdqTfVXmKOFaZv3U+ORay5PnQskO8Il1/Y4SAF7Vv8iWX3Agg7zHIO/zYF6lhiBYD/bzOl5vZXevLaV4KYXcoN8UzHulxMEs4KI9kw5wDpyzIeVv+D1X6tn49KhH+lVCvorXUnnjNeqPy7a2u3cOuv0Gnr25ODlsB3Jr3WcfURc0P18zU+oBlx1kxCBxXynx5+Xp4Q7ZFPR3cHFyBHYwH/IJ/A5rFoI/zIP7eIq6v8ha98oCaJkvkK5WHv+01Wiod9PWI7nKxvl1wr0guJaMXcGnzQfsOgL9d8cnh28CXZf4LdcD4mNW+wX2WuAfp3yndJiEDBuDFzNa47r5AR2CgycJXgZclOtGwRutVdADABMAvE2O5B2zqDEKSN5ZrTOmlAsOmgm1XQXgGLwcRDCtAx4Pomlb5o8uTn7pM9lcIMwb1/c4I+AgcwA0ehrFgNd2zZsftZ1sIFkEvHweC4UA+PGe/kvwInBbQkJisYE+Fk6p3sXp0bOUruOhBN557bcAXoNXfOREwy5nA/j1Pkafy8nyg7XlScdl3mx5h7IopNxPAIaNGAxh1gydnmedokLCiOh/L2b+VKDw0V59Ukp2iTkEjMKyBJw75ZhuLGaM08O7OI6zDA2ySauDe9ZRXuZ9BIHW1cnRvTJDcPBey/ycOY0DrnYmKT/gPJj9VPO6g2C0z3toF57N+Hi7ts++LOvGIOKgJsD7vYNdT480a1kEvMRoQP6/gKl8W6WbQlBjWfamM+/q7v4IZYStnsFaHc1qDAaQdT7VgcyyReMLhjGm/Bifz2u/zwUuvh/QHpNZG0PrlH348YzACzRzpDcFwM2E2OLZJgZUlFm0nDcKXksf46xplY6Ob2icBWUZeNHxgDZuGAfe74OBH/JnpPSA9jIjp4xChseSBOm3jfYB1eUBiAdGnI9TQkeBmaPTmhBc7mJwCbOuLm9c2WNLGZ1947IH5vEswJZCM9NmTtNBHxTceEnAdcOdnZhesE+rU/4MZOmCLc4hKAzH2Z0zTsnnoc1VtmPAdvqoAm+Z/fhep+ljETAXahZDJ8RAUyusGQu0IqRuxsl9zauaedtRa3RWW0svAl5GbwtORQ4ZKCYBopRDOHkha0KNPJJCrWNdroMMqz+9EacxA6rf07+TQRL08Ayoll6PPlP7BnZAXLeFTi2wPoNsYeTgzofP4/6AA7el/ZTxuY3KSgsXLFjNS4CgQEfODP8PIBhux86ZAls1eONZVBf2exAHuOlAMPqpqtspaEPUGwITeWCTQGnmrbSf60+U+8o8IC52m8vqxyk1HhccMjTSLtf4KItY0xoJzOl1E4VH/0KWT1AtroAy8KYUpZ0taz0yGawcnPHvRZCSs0RNuqgGt85hG0amCRjL5htK5ncPFvVeqUYXmzq62QJNNGyEaeoNTTXznWVeOzEBHN/B5ljMLuYFL8lHtgqCalSPa7Cxhh3VjNXgVQdQFmHQ27SU1wXbKJhNwUAEXsbG+As+uPkyoirzMr9M2i+ViOYBampsCN4QuGdgdOwiP0fjEygxG8dNmtjQ2hGy1iYHwNyZ19QffxuhfbaPwRvWfkVWwOtWomcF2oxHQK3JTtz9pW5uio7b+kjLRx36GcBrMyS+lG6ipYDGIz+BI24mOvBYtoT6xvd0pzbhpFE9HzAOfI87G8zVI+eB+drwXdeEDnSs4QX76gFbG5nxsqv1w/oNNI+vj31gqQKv6+qCvVZb2VDX1bY7Hr/LnZ261bHu+B74+Cl9lc/LvBWJYBEgB+B1BrN1bUsKaKHboyJoWJHCpjkeCTBroV+W2XiziWo57lRBc8zVvEWKxvdU2YyJqI2nT8VjD069eM0WGGHpaoRNJx61hcw3KEhwWsaPr+LOcdhDMAGqcBLAMhll0apjFnY85Op8Bi59/DdLzZs8emOKKDSugoaap5Ezg5cFF/KDeWpeHrjiGpR3zHnQmSHzuuPHWey3CFjjdxx4OVhoQ7GDhB01T+945k0ctUyNWCnwmrM3+RQEI+oYNHbSUdGfByNVlDZTKMgS/gzPOwkDdC8XkCkwQ0m5RZmCMn1AxSBT5lIeQ5qFLmVjh+Sblim5osuOikhfwTGLacp0sTETruWbackzeBt8Uk0tTk2FvFagF6CesB/4pJoo83SbeY3Ns3QQqJA9Te4MVpazh9Bj6Opz7OjUogq8ucrBRmAlpn8KLvOAF+fwNB/PdsWxUjk0aIGSS9GhM3YOwirwzmu/Lwbe8PzWHNKbDaYuaXigUIYNshs7QrJKmgu8EQU/g6y7FV2wSF4IKavRiFoVs0pRhYWx7AJLPBozHBzpbFXduEoZ3nUnETzUWWXZsyBZ1OX3DSFPOzHwNVVjfXy1NHRHWvyCQ1CKmBWmBZ9ZwctBE1/8wPljYHsKWwwaVeAt6h/2DowwuVc2eFqScI3ZBJLigFYFXpwidcripk6c0nwugN0NKyGVBiwpg4SBAW34PuRNFKSTYHZsTOnnSJvgO0RydcwvERjj7Q3w7xVk0vgyA/2GN5vohpG+zYRrKtm/vGr14hs6tFYsk5cXb8to2eAjMYP1aW5SllmDj8NojkdheT+WX89rmmJtcPQNb4y0fCmDJHVg6rYeyopr0w0pDKTyuoGsw3ejE7oo0wPJoFkMZBXSf7OZn8vrJvxv9AM144DfnuKy0/zcNpFPCLx1h4zN+I48p6AfzMN/z1rt1dYEjt/kCLJaNw56sbzoL0l9gN+Br4Hs/sIKf5duA5IcKT/Tv6ENlrI2+b4dP4QTk+NYtjI/5vud1X4pP5n32Vd5t3leJdTjaw3cRg3U4L2NVqtlrjWAzKnWQq2BWgO3UwP/AMjH9Jq3zhJ5AAAAAElFTkSuQmCC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3082" name="Picture 11"/>
          <p:cNvPicPr>
            <a:picLocks noChangeAspect="1" noChangeArrowheads="1"/>
          </p:cNvPicPr>
          <p:nvPr/>
        </p:nvPicPr>
        <p:blipFill>
          <a:blip r:embed="rId6"/>
          <a:srcRect t="8057" r="27945" b="82442"/>
          <a:stretch>
            <a:fillRect/>
          </a:stretch>
        </p:blipFill>
        <p:spPr bwMode="auto">
          <a:xfrm>
            <a:off x="0" y="52388"/>
            <a:ext cx="9144000" cy="927100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3083" name="Прямоугольник 1"/>
          <p:cNvSpPr>
            <a:spLocks noChangeArrowheads="1"/>
          </p:cNvSpPr>
          <p:nvPr/>
        </p:nvSpPr>
        <p:spPr bwMode="auto">
          <a:xfrm>
            <a:off x="155575" y="3632200"/>
            <a:ext cx="88773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/>
              <a:t>До постанови Кабінету Міністрів України </a:t>
            </a:r>
          </a:p>
          <a:p>
            <a:pPr algn="ctr"/>
            <a:r>
              <a:rPr lang="uk-UA" b="1"/>
              <a:t>від 8 квітня 2015 року № 231</a:t>
            </a:r>
          </a:p>
          <a:p>
            <a:pPr algn="ctr"/>
            <a:r>
              <a:rPr lang="uk-UA" b="1"/>
              <a:t>«Про внесення змін до постанов Кабінету Міністрів України від 1 березня 2010 р. № 243</a:t>
            </a:r>
          </a:p>
          <a:p>
            <a:pPr algn="ctr"/>
            <a:r>
              <a:rPr lang="uk-UA" b="1"/>
              <a:t>і від 17 жовтня 2011 р. №1056» </a:t>
            </a:r>
          </a:p>
        </p:txBody>
      </p:sp>
      <p:sp>
        <p:nvSpPr>
          <p:cNvPr id="3084" name="TextBox 8"/>
          <p:cNvSpPr txBox="1">
            <a:spLocks noChangeArrowheads="1"/>
          </p:cNvSpPr>
          <p:nvPr/>
        </p:nvSpPr>
        <p:spPr bwMode="auto">
          <a:xfrm>
            <a:off x="3136900" y="6327775"/>
            <a:ext cx="27765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 b="1">
                <a:latin typeface="Calibri" pitchFamily="34" charset="0"/>
              </a:rPr>
              <a:t>30.04.2015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97" name="Group 61"/>
          <p:cNvGraphicFramePr>
            <a:graphicFrameLocks noGrp="1"/>
          </p:cNvGraphicFramePr>
          <p:nvPr/>
        </p:nvGraphicFramePr>
        <p:xfrm>
          <a:off x="0" y="692150"/>
          <a:ext cx="9144000" cy="5513388"/>
        </p:xfrm>
        <a:graphic>
          <a:graphicData uri="http://schemas.openxmlformats.org/drawingml/2006/table">
            <a:tbl>
              <a:tblPr/>
              <a:tblGrid>
                <a:gridCol w="3929063"/>
                <a:gridCol w="2571750"/>
                <a:gridCol w="2643187"/>
              </a:tblGrid>
              <a:tr h="53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ПОКАЗНИК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Україна-2013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ПОЛЬЩА-2013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16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Чисельність населення </a:t>
                      </a:r>
                      <a:r>
                        <a:rPr kumimoji="0" lang="uk-UA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ru-RU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46805" marB="468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45,5 млн. осіб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46805" marB="468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38,5 млн. осіб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46805" marB="468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85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ВВП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поточних цінах) </a:t>
                      </a:r>
                      <a:r>
                        <a:rPr kumimoji="0" lang="uk-UA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177,4 млрд.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USD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517,5 млрд.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USD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6"/>
                    </a:solidFill>
                  </a:tcPr>
                </a:tc>
              </a:tr>
              <a:tr h="4000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ВВП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 паритетом купівельної спроможності) </a:t>
                      </a:r>
                      <a:r>
                        <a:rPr kumimoji="0" lang="uk-UA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46805" marB="468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399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,8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млрд.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46805" marB="468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896,8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млрд.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46805" marB="468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9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ВВП на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одиницю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загального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постачання первинної енергії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 паритетом купівельної спроможності) </a:t>
                      </a:r>
                      <a:r>
                        <a:rPr kumimoji="0" lang="uk-UA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3,448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/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кг.н.е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9,289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/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кг.н.е.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50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Загальне постачання первинної енергії на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 ВВП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 пар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</a:t>
                      </a:r>
                      <a:r>
                        <a:rPr kumimoji="0" lang="uk-UA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тетом</a:t>
                      </a: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купівельної спроможності) </a:t>
                      </a:r>
                      <a:r>
                        <a:rPr kumimoji="0" lang="uk-UA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46805" marB="468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0,289 т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.н.е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46805" marB="468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0,108 т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.н.е.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46805" marB="468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9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Споживання газу побутовим сектором на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душу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населення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за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рік</a:t>
                      </a:r>
                      <a:r>
                        <a:rPr kumimoji="0" lang="uk-UA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334,1 куб. 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121,4 куб. 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50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Частка природного газу у загальному постачанні первинної енергії </a:t>
                      </a:r>
                      <a:r>
                        <a:rPr kumimoji="0" lang="uk-UA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46805" marB="468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35,1%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46805" marB="468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13,9%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46805" marB="468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00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Потреба у природному газі</a:t>
                      </a:r>
                      <a:r>
                        <a:rPr kumimoji="0" lang="uk-UA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51,5 млрд.куб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18,2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млрд.куб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00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9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Потреба в </a:t>
                      </a:r>
                      <a:r>
                        <a:rPr kumimoji="0" lang="ru-RU" altLang="uk-UA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газі</a:t>
                      </a:r>
                      <a:r>
                        <a:rPr kumimoji="0" lang="ru-RU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на 1000</a:t>
                      </a:r>
                      <a:r>
                        <a:rPr kumimoji="0" lang="en-US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$</a:t>
                      </a:r>
                      <a:r>
                        <a:rPr kumimoji="0" lang="uk-UA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ВВП </a:t>
                      </a:r>
                      <a:r>
                        <a:rPr kumimoji="0" lang="ru-RU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(за паритетом </a:t>
                      </a:r>
                      <a:r>
                        <a:rPr kumimoji="0" lang="ru-RU" altLang="uk-UA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купівельної</a:t>
                      </a:r>
                      <a:r>
                        <a:rPr kumimoji="0" lang="ru-RU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ru-RU" altLang="uk-UA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спроможності</a:t>
                      </a:r>
                      <a:r>
                        <a:rPr kumimoji="0" lang="ru-RU" alt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kumimoji="0" lang="ru-RU" alt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46810" marB="468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129 куб м </a:t>
                      </a:r>
                    </a:p>
                  </a:txBody>
                  <a:tcPr marL="0" marR="0" marT="46810" marB="468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 куб м</a:t>
                      </a:r>
                    </a:p>
                  </a:txBody>
                  <a:tcPr marL="0" marR="0" marT="46810" marB="468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00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Імпорт природного газу </a:t>
                      </a:r>
                      <a:r>
                        <a:rPr kumimoji="0" lang="uk-UA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46805" marB="468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27,5 млрд.куб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46805" marB="468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12,5 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млрд.куб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46805" marB="468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Споживання електроенергії </a:t>
                      </a:r>
                      <a:r>
                        <a:rPr kumimoji="0" lang="uk-UA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ru-RU" sz="1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165,99 ТВт/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148,42 ТВт/</a:t>
                      </a:r>
                      <a:r>
                        <a:rPr kumimoji="0" lang="uk-UA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DF6"/>
                    </a:solidFill>
                  </a:tcPr>
                </a:tc>
              </a:tr>
            </a:tbl>
          </a:graphicData>
        </a:graphic>
      </p:graphicFrame>
      <p:sp>
        <p:nvSpPr>
          <p:cNvPr id="12344" name="TextBox 7"/>
          <p:cNvSpPr txBox="1">
            <a:spLocks noChangeArrowheads="1"/>
          </p:cNvSpPr>
          <p:nvPr/>
        </p:nvSpPr>
        <p:spPr bwMode="auto">
          <a:xfrm>
            <a:off x="2109788" y="6162675"/>
            <a:ext cx="76676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900"/>
              <a:t>1 За даними Світового Банку </a:t>
            </a:r>
            <a:r>
              <a:rPr lang="en-US" sz="900"/>
              <a:t>http://data.worldbank.org/</a:t>
            </a:r>
            <a:endParaRPr lang="uk-UA" sz="900"/>
          </a:p>
          <a:p>
            <a:r>
              <a:rPr lang="uk-UA" sz="900"/>
              <a:t>2 </a:t>
            </a:r>
            <a:r>
              <a:rPr lang="ru-RU" sz="900"/>
              <a:t>За даними Міжнародного енергетичного агентства, МЕА (ІЕА) </a:t>
            </a:r>
            <a:r>
              <a:rPr lang="en-US" sz="900">
                <a:hlinkClick r:id="rId2"/>
              </a:rPr>
              <a:t>http://www.iea.org/gtf/index.asp</a:t>
            </a:r>
            <a:endParaRPr lang="uk-UA" sz="900"/>
          </a:p>
          <a:p>
            <a:r>
              <a:rPr lang="uk-UA" sz="900"/>
              <a:t>3 За даними 2012 року </a:t>
            </a:r>
            <a:r>
              <a:rPr lang="ru-RU" sz="900"/>
              <a:t>Міжнародного енергетичного агентства, МЕА (ІЕА) </a:t>
            </a:r>
            <a:r>
              <a:rPr lang="en-US" sz="900">
                <a:hlinkClick r:id="rId2"/>
              </a:rPr>
              <a:t>http://www.iea.org/gtf/index.asp</a:t>
            </a:r>
            <a:endParaRPr lang="uk-UA" sz="900"/>
          </a:p>
        </p:txBody>
      </p:sp>
      <p:sp>
        <p:nvSpPr>
          <p:cNvPr id="6" name="Овал 5"/>
          <p:cNvSpPr/>
          <p:nvPr/>
        </p:nvSpPr>
        <p:spPr>
          <a:xfrm>
            <a:off x="5738813" y="2997200"/>
            <a:ext cx="1509712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b="1" dirty="0"/>
              <a:t>&gt; </a:t>
            </a:r>
            <a:r>
              <a:rPr lang="uk-UA" sz="1600" b="1" dirty="0"/>
              <a:t>в 2,6 разів</a:t>
            </a:r>
          </a:p>
        </p:txBody>
      </p:sp>
      <p:sp>
        <p:nvSpPr>
          <p:cNvPr id="7" name="Овал 6"/>
          <p:cNvSpPr/>
          <p:nvPr/>
        </p:nvSpPr>
        <p:spPr>
          <a:xfrm>
            <a:off x="5748338" y="3573463"/>
            <a:ext cx="1509712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b="1" dirty="0"/>
              <a:t>&gt; </a:t>
            </a:r>
            <a:r>
              <a:rPr lang="uk-UA" sz="1600" b="1" dirty="0"/>
              <a:t>в 2,7 разів</a:t>
            </a:r>
          </a:p>
        </p:txBody>
      </p:sp>
      <p:sp>
        <p:nvSpPr>
          <p:cNvPr id="8" name="Овал 7"/>
          <p:cNvSpPr/>
          <p:nvPr/>
        </p:nvSpPr>
        <p:spPr>
          <a:xfrm>
            <a:off x="5840413" y="4983163"/>
            <a:ext cx="1390650" cy="431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600" b="1" dirty="0"/>
              <a:t>&gt; </a:t>
            </a:r>
            <a:r>
              <a:rPr lang="uk-UA" sz="1600" b="1" dirty="0"/>
              <a:t>в 6 разів</a:t>
            </a:r>
          </a:p>
        </p:txBody>
      </p:sp>
      <p:sp>
        <p:nvSpPr>
          <p:cNvPr id="12348" name="Rectangle 6"/>
          <p:cNvSpPr>
            <a:spLocks noChangeArrowheads="1"/>
          </p:cNvSpPr>
          <p:nvPr/>
        </p:nvSpPr>
        <p:spPr bwMode="auto">
          <a:xfrm>
            <a:off x="71438" y="73025"/>
            <a:ext cx="8945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 sz="2000" b="1">
                <a:solidFill>
                  <a:srgbClr val="7030A0"/>
                </a:solidFill>
                <a:latin typeface="Tahoma" pitchFamily="34" charset="0"/>
              </a:rPr>
              <a:t>Наша мета – досягнення показників енергоефективності Польщі</a:t>
            </a:r>
          </a:p>
        </p:txBody>
      </p:sp>
      <p:pic>
        <p:nvPicPr>
          <p:cNvPr id="1234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6286500"/>
            <a:ext cx="20716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0" descr="logo_transparent_RG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463" y="6418263"/>
            <a:ext cx="22272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250825" y="188913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altLang="uk-UA" sz="2400" b="1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23813" name="Group 261"/>
          <p:cNvGraphicFramePr>
            <a:graphicFrameLocks noGrp="1"/>
          </p:cNvGraphicFramePr>
          <p:nvPr/>
        </p:nvGraphicFramePr>
        <p:xfrm>
          <a:off x="250825" y="836613"/>
          <a:ext cx="8280400" cy="4887993"/>
        </p:xfrm>
        <a:graphic>
          <a:graphicData uri="http://schemas.openxmlformats.org/drawingml/2006/table">
            <a:tbl>
              <a:tblPr/>
              <a:tblGrid>
                <a:gridCol w="1263650"/>
                <a:gridCol w="1296102"/>
                <a:gridCol w="824798"/>
                <a:gridCol w="1223963"/>
                <a:gridCol w="1311275"/>
                <a:gridCol w="849312"/>
                <a:gridCol w="1511300"/>
              </a:tblGrid>
              <a:tr h="7461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Часткове</a:t>
                      </a:r>
                      <a:r>
                        <a:rPr kumimoji="0" lang="ru-RU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ru-RU" alt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відшкодування</a:t>
                      </a:r>
                      <a:endParaRPr kumimoji="0" lang="ru-RU" alt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Пільгове кредитування</a:t>
                      </a:r>
                      <a:endParaRPr kumimoji="0" lang="ru-RU" alt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Податкові пільги</a:t>
                      </a:r>
                      <a:endParaRPr kumimoji="0" lang="ru-RU" alt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Продаж квот за </a:t>
                      </a:r>
                      <a:r>
                        <a:rPr kumimoji="0" lang="ru-RU" alt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механізмом</a:t>
                      </a:r>
                      <a:r>
                        <a:rPr kumimoji="0" lang="ru-RU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ru-RU" alt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Кіотського</a:t>
                      </a:r>
                      <a:r>
                        <a:rPr kumimoji="0" lang="ru-RU" alt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протоколу</a:t>
                      </a:r>
                      <a:endParaRPr kumimoji="0" lang="ru-RU" alt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ЕСКО</a:t>
                      </a:r>
                      <a:endParaRPr kumimoji="0" lang="ru-RU" alt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Європейські структурні та спільні фонди</a:t>
                      </a:r>
                      <a:endParaRPr kumimoji="0" lang="ru-RU" alt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Австрія 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Бельгія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Болгарія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Кіпр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Чехія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Данія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Естонія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Фінляндія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Франція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Німеччина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Греція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Угорщина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Ірландія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Італія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Латвія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Литва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Люксембург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Мальта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Нідерланди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Польща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Португалія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Румунія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Словаччина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Словенія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Іспанія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223A"/>
                          </a:solidFill>
                          <a:effectLst/>
                          <a:latin typeface="Tahoma" pitchFamily="34" charset="0"/>
                        </a:rPr>
                        <a:t>Швеція</a:t>
                      </a:r>
                    </a:p>
                  </a:txBody>
                  <a:tcPr marL="6666" marR="6666" marT="6666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endParaRPr kumimoji="0" lang="ru-RU" altLang="uk-UA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ru-RU" altLang="uk-UA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666" marR="6666" marT="6666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26" name="Rectangle 263"/>
          <p:cNvSpPr>
            <a:spLocks noChangeArrowheads="1"/>
          </p:cNvSpPr>
          <p:nvPr/>
        </p:nvSpPr>
        <p:spPr bwMode="auto">
          <a:xfrm>
            <a:off x="96838" y="57150"/>
            <a:ext cx="90471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 sz="1800" b="1">
                <a:solidFill>
                  <a:srgbClr val="7030A0"/>
                </a:solidFill>
                <a:latin typeface="Tahoma" pitchFamily="34" charset="0"/>
              </a:rPr>
              <a:t>ІНСТРУМЕНТИ ФІНАНСУВАННЯ </a:t>
            </a:r>
          </a:p>
          <a:p>
            <a:pPr algn="ctr"/>
            <a:r>
              <a:rPr lang="uk-UA" altLang="uk-UA" sz="1800" b="1">
                <a:solidFill>
                  <a:srgbClr val="7030A0"/>
                </a:solidFill>
                <a:latin typeface="Tahoma" pitchFamily="34" charset="0"/>
              </a:rPr>
              <a:t>ЕНЕРГОЕФЕКТИВНОСТІ В БУДІВЛЯХ:досвід країн ЄС</a:t>
            </a:r>
            <a:endParaRPr lang="ru-RU" altLang="uk-UA" sz="1800" b="1">
              <a:solidFill>
                <a:srgbClr val="7030A0"/>
              </a:solidFill>
              <a:latin typeface="Tahoma" pitchFamily="34" charset="0"/>
            </a:endParaRPr>
          </a:p>
        </p:txBody>
      </p:sp>
      <p:pic>
        <p:nvPicPr>
          <p:cNvPr id="4327" name="Picture 4" descr="http://druk.lviv.ua/img/p/1642-757-thickbox.jpg"/>
          <p:cNvPicPr>
            <a:picLocks noChangeAspect="1" noChangeArrowheads="1"/>
          </p:cNvPicPr>
          <p:nvPr/>
        </p:nvPicPr>
        <p:blipFill>
          <a:blip r:embed="rId4"/>
          <a:srcRect t="25235" b="25932"/>
          <a:stretch>
            <a:fillRect/>
          </a:stretch>
        </p:blipFill>
        <p:spPr bwMode="auto">
          <a:xfrm>
            <a:off x="282575" y="876300"/>
            <a:ext cx="10001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28" name="TextBox 5"/>
          <p:cNvSpPr txBox="1">
            <a:spLocks noChangeArrowheads="1"/>
          </p:cNvSpPr>
          <p:nvPr/>
        </p:nvSpPr>
        <p:spPr bwMode="auto">
          <a:xfrm>
            <a:off x="2641600" y="6435725"/>
            <a:ext cx="63769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uk-UA" sz="1100" b="1">
                <a:latin typeface="Calibri" pitchFamily="34" charset="0"/>
              </a:rPr>
              <a:t>Джерело:</a:t>
            </a:r>
            <a:r>
              <a:rPr lang="en-US" altLang="uk-UA" sz="1100">
                <a:latin typeface="Calibri" pitchFamily="34" charset="0"/>
              </a:rPr>
              <a:t>Financing tools reported by Member States in their second National Energy Efficiency Plans (NEEAP),</a:t>
            </a:r>
            <a:r>
              <a:rPr lang="uk-UA" altLang="uk-UA" sz="1100">
                <a:latin typeface="Calibri" pitchFamily="34" charset="0"/>
              </a:rPr>
              <a:t> </a:t>
            </a:r>
            <a:r>
              <a:rPr lang="en-US" altLang="uk-UA" sz="1100">
                <a:latin typeface="Calibri" pitchFamily="34" charset="0"/>
              </a:rPr>
              <a:t>see European Commission (2013).</a:t>
            </a:r>
            <a:endParaRPr lang="ru-RU" altLang="uk-UA" sz="1100">
              <a:latin typeface="Calibri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468438" y="1625600"/>
            <a:ext cx="1331912" cy="41148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1282700" y="5873750"/>
            <a:ext cx="7735888" cy="642938"/>
          </a:xfrm>
          <a:prstGeom prst="wedgeRectCallout">
            <a:avLst>
              <a:gd name="adj1" fmla="val -36607"/>
              <a:gd name="adj2" fmla="val -79512"/>
            </a:avLst>
          </a:prstGeom>
          <a:noFill/>
          <a:ln w="15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7030A0"/>
                </a:solidFill>
              </a:rPr>
              <a:t>Часткове відшкодування вартості заходів (Гранти/Субсидії в енергоефективність) є найдоступнішим та найпоширенішим  інструментом  фінансування енергоефективності в країнах ЄС </a:t>
            </a:r>
          </a:p>
        </p:txBody>
      </p:sp>
      <p:sp>
        <p:nvSpPr>
          <p:cNvPr id="433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62713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DFF91E-D06D-4712-98CB-D335B3347663}" type="slidenum">
              <a:rPr lang="ru-RU" sz="1800" b="1" smtClean="0">
                <a:solidFill>
                  <a:srgbClr val="7030A0"/>
                </a:solidFill>
              </a:rPr>
              <a:pPr/>
              <a:t>2</a:t>
            </a:fld>
            <a:endParaRPr lang="ru-RU" sz="1800" b="1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224815" y="2031281"/>
          <a:ext cx="8839200" cy="4169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3" name="Прямокутник 2"/>
          <p:cNvSpPr>
            <a:spLocks noChangeArrowheads="1"/>
          </p:cNvSpPr>
          <p:nvPr/>
        </p:nvSpPr>
        <p:spPr bwMode="auto">
          <a:xfrm>
            <a:off x="-265113" y="17463"/>
            <a:ext cx="81613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 sz="1800" b="1">
                <a:solidFill>
                  <a:srgbClr val="7030A0"/>
                </a:solidFill>
                <a:latin typeface="Tahoma" pitchFamily="34" charset="0"/>
              </a:rPr>
              <a:t>ДОСВІД ПОЛЬЩІ</a:t>
            </a:r>
          </a:p>
          <a:p>
            <a:pPr algn="ctr"/>
            <a:r>
              <a:rPr lang="uk-UA" altLang="uk-UA" sz="1200" b="1">
                <a:latin typeface="Tahoma" pitchFamily="34" charset="0"/>
              </a:rPr>
              <a:t>(станом на 01 січня 2015 року)</a:t>
            </a:r>
          </a:p>
          <a:p>
            <a:pPr algn="ctr"/>
            <a:r>
              <a:rPr lang="uk-UA" altLang="uk-UA" sz="1800" b="1">
                <a:solidFill>
                  <a:srgbClr val="7030A0"/>
                </a:solidFill>
                <a:latin typeface="Tahoma" pitchFamily="34" charset="0"/>
              </a:rPr>
              <a:t>1 долар державної підтримки з Термомодернізаційного фонду залучає 4 долари коштів мешканців</a:t>
            </a:r>
          </a:p>
        </p:txBody>
      </p:sp>
      <p:pic>
        <p:nvPicPr>
          <p:cNvPr id="5124" name="Picture 8" descr="images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1113" y="17463"/>
            <a:ext cx="1512887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10" descr="logo_transparent_RGB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364288"/>
            <a:ext cx="2601913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Прямоугольник 3"/>
          <p:cNvSpPr>
            <a:spLocks noChangeArrowheads="1"/>
          </p:cNvSpPr>
          <p:nvPr/>
        </p:nvSpPr>
        <p:spPr bwMode="auto">
          <a:xfrm>
            <a:off x="2968625" y="6465888"/>
            <a:ext cx="28305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i="1"/>
              <a:t>Джерело: </a:t>
            </a:r>
            <a:r>
              <a:rPr lang="en-US" i="1"/>
              <a:t>http://www.bgk.com.pl/en</a:t>
            </a:r>
            <a:endParaRPr lang="uk-UA" i="1"/>
          </a:p>
        </p:txBody>
      </p:sp>
      <p:sp>
        <p:nvSpPr>
          <p:cNvPr id="5127" name="TextBox 5"/>
          <p:cNvSpPr txBox="1">
            <a:spLocks noChangeArrowheads="1"/>
          </p:cNvSpPr>
          <p:nvPr/>
        </p:nvSpPr>
        <p:spPr bwMode="auto">
          <a:xfrm>
            <a:off x="225425" y="1770063"/>
            <a:ext cx="11160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uk-UA" sz="1100">
                <a:latin typeface="Calibri" pitchFamily="34" charset="0"/>
              </a:rPr>
              <a:t>Одиниць</a:t>
            </a:r>
          </a:p>
        </p:txBody>
      </p:sp>
      <p:sp>
        <p:nvSpPr>
          <p:cNvPr id="512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62713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423310-826A-4AE6-BA5C-7FDE3339BF44}" type="slidenum">
              <a:rPr lang="ru-RU" sz="1800" b="1" smtClean="0">
                <a:solidFill>
                  <a:srgbClr val="7030A0"/>
                </a:solidFill>
              </a:rPr>
              <a:pPr/>
              <a:t>3</a:t>
            </a:fld>
            <a:endParaRPr lang="ru-RU" sz="1800" b="1" smtClean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5425" y="1344613"/>
            <a:ext cx="7521575" cy="425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uk-UA" sz="2160" b="1" dirty="0">
                <a:solidFill>
                  <a:prstClr val="black"/>
                </a:solidFill>
                <a:latin typeface="+mn-lt"/>
              </a:rPr>
              <a:t>Динаміка виплачених премій для Асоціацій власників житла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3"/>
          <p:cNvSpPr txBox="1">
            <a:spLocks noChangeArrowheads="1"/>
          </p:cNvSpPr>
          <p:nvPr/>
        </p:nvSpPr>
        <p:spPr bwMode="auto">
          <a:xfrm>
            <a:off x="5160963" y="728663"/>
            <a:ext cx="4171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 sz="1800" b="1">
                <a:solidFill>
                  <a:srgbClr val="611715"/>
                </a:solidFill>
                <a:latin typeface="Calibri" pitchFamily="34" charset="0"/>
              </a:rPr>
              <a:t>Другий етап:</a:t>
            </a:r>
          </a:p>
          <a:p>
            <a:pPr algn="ctr"/>
            <a:r>
              <a:rPr lang="uk-UA" altLang="uk-UA" sz="1800" b="1">
                <a:solidFill>
                  <a:srgbClr val="611715"/>
                </a:solidFill>
                <a:latin typeface="Calibri" pitchFamily="34" charset="0"/>
              </a:rPr>
              <a:t>з квітня 2015 року</a:t>
            </a:r>
          </a:p>
        </p:txBody>
      </p:sp>
      <p:pic>
        <p:nvPicPr>
          <p:cNvPr id="6147" name="Picture 2" descr="http://tatianabadya.ru/wp-content/uploads/2013/10/Zelenaya-galoch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4900" y="8191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Прямоугольник 1"/>
          <p:cNvSpPr>
            <a:spLocks noChangeArrowheads="1"/>
          </p:cNvSpPr>
          <p:nvPr/>
        </p:nvSpPr>
        <p:spPr bwMode="auto">
          <a:xfrm>
            <a:off x="398463" y="11113"/>
            <a:ext cx="8731250" cy="8302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uk-UA" sz="2400" b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Запроваджено </a:t>
            </a:r>
            <a:r>
              <a:rPr lang="uk-UA" altLang="uk-UA" sz="2400" b="1" dirty="0">
                <a:solidFill>
                  <a:srgbClr val="7030A0"/>
                </a:solidFill>
                <a:latin typeface="+mn-lt"/>
                <a:cs typeface="Times New Roman" pitchFamily="18" charset="0"/>
              </a:rPr>
              <a:t>механізм державної підтримки енергоефективності у житлових будівлях</a:t>
            </a:r>
          </a:p>
        </p:txBody>
      </p:sp>
      <p:sp>
        <p:nvSpPr>
          <p:cNvPr id="6149" name="TextBox 2"/>
          <p:cNvSpPr txBox="1">
            <a:spLocks noChangeArrowheads="1"/>
          </p:cNvSpPr>
          <p:nvPr/>
        </p:nvSpPr>
        <p:spPr bwMode="auto">
          <a:xfrm>
            <a:off x="509588" y="766763"/>
            <a:ext cx="3486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 sz="1800" b="1">
                <a:solidFill>
                  <a:srgbClr val="611715"/>
                </a:solidFill>
                <a:latin typeface="Calibri" pitchFamily="34" charset="0"/>
              </a:rPr>
              <a:t>Перший етап:</a:t>
            </a:r>
          </a:p>
          <a:p>
            <a:pPr algn="ctr"/>
            <a:r>
              <a:rPr lang="uk-UA" altLang="uk-UA" sz="1800" b="1">
                <a:solidFill>
                  <a:srgbClr val="611715"/>
                </a:solidFill>
                <a:latin typeface="Calibri" pitchFamily="34" charset="0"/>
              </a:rPr>
              <a:t>з 1 жовтня 2014 року</a:t>
            </a:r>
          </a:p>
          <a:p>
            <a:pPr algn="ctr"/>
            <a:r>
              <a:rPr lang="uk-UA" altLang="uk-UA" sz="1800">
                <a:latin typeface="Calibri" pitchFamily="34" charset="0"/>
              </a:rPr>
              <a:t>стимулювання населення до встановлення «негазових» котлів</a:t>
            </a:r>
          </a:p>
        </p:txBody>
      </p:sp>
      <p:pic>
        <p:nvPicPr>
          <p:cNvPr id="6150" name="Picture 2" descr="http://tatianabadya.ru/wp-content/uploads/2013/10/Zelenaya-galoch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2038" y="782638"/>
            <a:ext cx="26035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Стрелка вправо 32"/>
          <p:cNvSpPr/>
          <p:nvPr/>
        </p:nvSpPr>
        <p:spPr>
          <a:xfrm>
            <a:off x="3197225" y="725488"/>
            <a:ext cx="2808288" cy="55403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800"/>
          </a:p>
        </p:txBody>
      </p:sp>
      <p:sp>
        <p:nvSpPr>
          <p:cNvPr id="6152" name="Номер слайда 3"/>
          <p:cNvSpPr txBox="1">
            <a:spLocks noGrp="1"/>
          </p:cNvSpPr>
          <p:nvPr/>
        </p:nvSpPr>
        <p:spPr bwMode="auto">
          <a:xfrm>
            <a:off x="7010400" y="64865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8D2A9D5-9BB7-4938-88DF-23C689A80320}" type="slidenum">
              <a:rPr lang="ru-RU" sz="1800" b="1">
                <a:solidFill>
                  <a:srgbClr val="7030A0"/>
                </a:solidFill>
                <a:latin typeface="Calibri" pitchFamily="34" charset="0"/>
              </a:rPr>
              <a:pPr algn="r"/>
              <a:t>4</a:t>
            </a:fld>
            <a:endParaRPr lang="ru-RU" sz="1800" b="1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6153" name="TextBox 4"/>
          <p:cNvSpPr txBox="1">
            <a:spLocks noChangeArrowheads="1"/>
          </p:cNvSpPr>
          <p:nvPr/>
        </p:nvSpPr>
        <p:spPr bwMode="auto">
          <a:xfrm>
            <a:off x="73025" y="1862138"/>
            <a:ext cx="4679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800" b="1" i="1">
                <a:latin typeface="Calibri" pitchFamily="34" charset="0"/>
              </a:rPr>
              <a:t>Розмір підтримки:</a:t>
            </a:r>
            <a:endParaRPr lang="uk-UA" sz="1800" i="1">
              <a:latin typeface="Calibri" pitchFamily="34" charset="0"/>
            </a:endParaRPr>
          </a:p>
        </p:txBody>
      </p:sp>
      <p:sp>
        <p:nvSpPr>
          <p:cNvPr id="6154" name="TextBox 34"/>
          <p:cNvSpPr txBox="1">
            <a:spLocks noChangeArrowheads="1"/>
          </p:cNvSpPr>
          <p:nvPr/>
        </p:nvSpPr>
        <p:spPr bwMode="auto">
          <a:xfrm>
            <a:off x="4346575" y="2170113"/>
            <a:ext cx="5022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800" b="1" i="1">
                <a:latin typeface="Calibri" pitchFamily="34" charset="0"/>
              </a:rPr>
              <a:t>Розміри підтримки:</a:t>
            </a:r>
          </a:p>
        </p:txBody>
      </p:sp>
      <p:sp>
        <p:nvSpPr>
          <p:cNvPr id="6155" name="Прямоугольник 1"/>
          <p:cNvSpPr>
            <a:spLocks noChangeArrowheads="1"/>
          </p:cNvSpPr>
          <p:nvPr/>
        </p:nvSpPr>
        <p:spPr bwMode="auto">
          <a:xfrm>
            <a:off x="4616450" y="5795963"/>
            <a:ext cx="4429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 sz="1800" b="1">
                <a:latin typeface="Calibri" pitchFamily="34" charset="0"/>
              </a:rPr>
              <a:t>З 2015 року окрім Ощадбанку залучено ще 2 комерційних банки</a:t>
            </a:r>
          </a:p>
        </p:txBody>
      </p:sp>
      <p:sp>
        <p:nvSpPr>
          <p:cNvPr id="6156" name="Прямоугольник 3"/>
          <p:cNvSpPr>
            <a:spLocks noChangeArrowheads="1"/>
          </p:cNvSpPr>
          <p:nvPr/>
        </p:nvSpPr>
        <p:spPr bwMode="auto">
          <a:xfrm>
            <a:off x="3719513" y="593407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800" i="1">
                <a:latin typeface="Calibri" pitchFamily="34" charset="0"/>
              </a:rPr>
              <a:t> </a:t>
            </a:r>
            <a:endParaRPr lang="uk-UA" sz="1800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16450" y="2825750"/>
            <a:ext cx="4429125" cy="10080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rgbClr val="FF0000"/>
                </a:solidFill>
              </a:rPr>
              <a:t>-30% </a:t>
            </a:r>
            <a:r>
              <a:rPr lang="uk-UA" sz="2000" i="1" dirty="0"/>
              <a:t>суми кредитів  </a:t>
            </a:r>
            <a:r>
              <a:rPr lang="uk-UA" sz="1800" i="1" dirty="0"/>
              <a:t>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800" i="1" dirty="0"/>
              <a:t> для фізичних осіб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i="1" dirty="0" err="1">
                <a:solidFill>
                  <a:srgbClr val="7030A0"/>
                </a:solidFill>
              </a:rPr>
              <a:t>усього</a:t>
            </a:r>
            <a:r>
              <a:rPr lang="ru-RU" sz="1800" b="1" i="1" dirty="0">
                <a:solidFill>
                  <a:srgbClr val="7030A0"/>
                </a:solidFill>
              </a:rPr>
              <a:t> - 198 млн </a:t>
            </a:r>
            <a:r>
              <a:rPr lang="ru-RU" sz="1800" b="1" i="1" dirty="0" err="1">
                <a:solidFill>
                  <a:srgbClr val="7030A0"/>
                </a:solidFill>
              </a:rPr>
              <a:t>грн</a:t>
            </a:r>
            <a:r>
              <a:rPr lang="en-US" sz="1800" b="1" i="1" dirty="0">
                <a:solidFill>
                  <a:srgbClr val="7030A0"/>
                </a:solidFill>
              </a:rPr>
              <a:t> (8,2 </a:t>
            </a:r>
            <a:r>
              <a:rPr lang="uk-UA" sz="1800" b="1" i="1" dirty="0" err="1">
                <a:solidFill>
                  <a:srgbClr val="7030A0"/>
                </a:solidFill>
              </a:rPr>
              <a:t>млн</a:t>
            </a:r>
            <a:r>
              <a:rPr lang="uk-UA" sz="1800" b="1" i="1" dirty="0">
                <a:solidFill>
                  <a:srgbClr val="7030A0"/>
                </a:solidFill>
              </a:rPr>
              <a:t> євро</a:t>
            </a:r>
            <a:r>
              <a:rPr lang="ru-RU" sz="1800" b="1" i="1" dirty="0">
                <a:solidFill>
                  <a:srgbClr val="7030A0"/>
                </a:solidFill>
              </a:rPr>
              <a:t>)</a:t>
            </a:r>
            <a:endParaRPr lang="uk-UA" sz="1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55575" y="2235200"/>
            <a:ext cx="4102100" cy="8366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rgbClr val="FF0000"/>
                </a:solidFill>
              </a:rPr>
              <a:t>-20% </a:t>
            </a:r>
            <a:r>
              <a:rPr lang="uk-UA" sz="2000" i="1" dirty="0"/>
              <a:t>суми кредитів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800" b="1" i="1" dirty="0">
                <a:solidFill>
                  <a:srgbClr val="7030A0"/>
                </a:solidFill>
              </a:rPr>
              <a:t>усього - 50 </a:t>
            </a:r>
            <a:r>
              <a:rPr lang="uk-UA" sz="1800" b="1" i="1" dirty="0" err="1">
                <a:solidFill>
                  <a:srgbClr val="7030A0"/>
                </a:solidFill>
              </a:rPr>
              <a:t>млн</a:t>
            </a:r>
            <a:r>
              <a:rPr lang="uk-UA" sz="1800" b="1" i="1" dirty="0">
                <a:solidFill>
                  <a:srgbClr val="7030A0"/>
                </a:solidFill>
              </a:rPr>
              <a:t> </a:t>
            </a:r>
            <a:r>
              <a:rPr lang="uk-UA" sz="1800" b="1" i="1" dirty="0" err="1">
                <a:solidFill>
                  <a:srgbClr val="7030A0"/>
                </a:solidFill>
              </a:rPr>
              <a:t>грн</a:t>
            </a:r>
            <a:r>
              <a:rPr lang="uk-UA" sz="1800" b="1" i="1" dirty="0">
                <a:solidFill>
                  <a:srgbClr val="7030A0"/>
                </a:solidFill>
              </a:rPr>
              <a:t> (2 </a:t>
            </a:r>
            <a:r>
              <a:rPr lang="uk-UA" sz="1800" b="1" i="1" dirty="0" err="1">
                <a:solidFill>
                  <a:srgbClr val="7030A0"/>
                </a:solidFill>
              </a:rPr>
              <a:t>млн</a:t>
            </a:r>
            <a:r>
              <a:rPr lang="uk-UA" sz="1800" b="1" i="1" dirty="0">
                <a:solidFill>
                  <a:srgbClr val="7030A0"/>
                </a:solidFill>
              </a:rPr>
              <a:t> євро) у 2014 та 2015 рр.</a:t>
            </a:r>
            <a:endParaRPr lang="uk-UA" sz="1800" b="1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16450" y="4149725"/>
            <a:ext cx="4424363" cy="14874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rgbClr val="FF0000"/>
                </a:solidFill>
              </a:rPr>
              <a:t>-40% </a:t>
            </a:r>
            <a:r>
              <a:rPr lang="uk-UA" sz="2000" i="1" dirty="0"/>
              <a:t>суми кредитів </a:t>
            </a:r>
            <a:r>
              <a:rPr lang="uk-UA" sz="1800" i="1" dirty="0"/>
              <a:t>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800" i="1" dirty="0"/>
              <a:t> для ОСББ (ЖБК)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800" i="1" dirty="0"/>
              <a:t> </a:t>
            </a:r>
            <a:r>
              <a:rPr lang="uk-UA" sz="1800" b="1" i="1" dirty="0">
                <a:solidFill>
                  <a:srgbClr val="7030A0"/>
                </a:solidFill>
              </a:rPr>
              <a:t>усього - 98 </a:t>
            </a:r>
            <a:r>
              <a:rPr lang="uk-UA" sz="1800" b="1" i="1" dirty="0" err="1">
                <a:solidFill>
                  <a:srgbClr val="7030A0"/>
                </a:solidFill>
              </a:rPr>
              <a:t>млн</a:t>
            </a:r>
            <a:r>
              <a:rPr lang="uk-UA" sz="1800" b="1" i="1" dirty="0">
                <a:solidFill>
                  <a:srgbClr val="7030A0"/>
                </a:solidFill>
              </a:rPr>
              <a:t> </a:t>
            </a:r>
            <a:r>
              <a:rPr lang="uk-UA" sz="1800" b="1" i="1" dirty="0" err="1">
                <a:solidFill>
                  <a:srgbClr val="7030A0"/>
                </a:solidFill>
              </a:rPr>
              <a:t>грн</a:t>
            </a:r>
            <a:r>
              <a:rPr lang="uk-UA" sz="1800" b="1" i="1" dirty="0">
                <a:solidFill>
                  <a:srgbClr val="7030A0"/>
                </a:solidFill>
              </a:rPr>
              <a:t> (4,1 </a:t>
            </a:r>
            <a:r>
              <a:rPr lang="uk-UA" sz="1800" b="1" i="1" dirty="0" err="1">
                <a:solidFill>
                  <a:srgbClr val="7030A0"/>
                </a:solidFill>
              </a:rPr>
              <a:t>млн</a:t>
            </a:r>
            <a:r>
              <a:rPr lang="uk-UA" sz="1800" b="1" i="1" dirty="0">
                <a:solidFill>
                  <a:srgbClr val="7030A0"/>
                </a:solidFill>
              </a:rPr>
              <a:t> євро)</a:t>
            </a:r>
          </a:p>
        </p:txBody>
      </p:sp>
      <p:sp>
        <p:nvSpPr>
          <p:cNvPr id="6160" name="Прямоугольник 6"/>
          <p:cNvSpPr>
            <a:spLocks noChangeArrowheads="1"/>
          </p:cNvSpPr>
          <p:nvPr/>
        </p:nvSpPr>
        <p:spPr bwMode="auto">
          <a:xfrm>
            <a:off x="4872038" y="1279525"/>
            <a:ext cx="41687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 sz="1800">
                <a:latin typeface="Calibri" pitchFamily="34" charset="0"/>
              </a:rPr>
              <a:t>стимулювання населення (та ОСББ) </a:t>
            </a:r>
          </a:p>
          <a:p>
            <a:pPr algn="ctr"/>
            <a:r>
              <a:rPr lang="uk-UA" altLang="uk-UA" sz="1800">
                <a:latin typeface="Calibri" pitchFamily="34" charset="0"/>
              </a:rPr>
              <a:t> до впровадження інших енергоефективних заходів</a:t>
            </a:r>
          </a:p>
        </p:txBody>
      </p:sp>
      <p:pic>
        <p:nvPicPr>
          <p:cNvPr id="6161" name="Рисунок 10" descr="logo_transparent_RGB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" y="6376988"/>
            <a:ext cx="2601913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0800" y="3248025"/>
            <a:ext cx="45370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35"/>
          <p:cNvSpPr>
            <a:spLocks/>
          </p:cNvSpPr>
          <p:nvPr/>
        </p:nvSpPr>
        <p:spPr bwMode="auto">
          <a:xfrm rot="5400000">
            <a:off x="4245769" y="1877219"/>
            <a:ext cx="504825" cy="8612187"/>
          </a:xfrm>
          <a:prstGeom prst="rightBrace">
            <a:avLst>
              <a:gd name="adj1" fmla="val 122432"/>
              <a:gd name="adj2" fmla="val 50130"/>
            </a:avLst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uk-UA" altLang="uk-UA" sz="1800">
              <a:latin typeface="+mn-lt"/>
            </a:endParaRP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250825" y="188913"/>
            <a:ext cx="65532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uk-UA" altLang="uk-UA" sz="2400" b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284163" y="23813"/>
            <a:ext cx="8347075" cy="879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  <a:defRPr/>
            </a:pPr>
            <a:r>
              <a:rPr lang="uk-UA" altLang="uk-UA" sz="2400" b="1" dirty="0">
                <a:solidFill>
                  <a:srgbClr val="7030A0"/>
                </a:solidFill>
                <a:latin typeface="+mn-lt"/>
              </a:rPr>
              <a:t>МЕХАНІЗМ ДЕРЖАВНОЇ ПІДТРИМКИ </a:t>
            </a:r>
          </a:p>
          <a:p>
            <a:pPr algn="ctr">
              <a:lnSpc>
                <a:spcPts val="2000"/>
              </a:lnSpc>
              <a:defRPr/>
            </a:pPr>
            <a:r>
              <a:rPr lang="uk-UA" altLang="uk-UA" sz="2400" b="1" dirty="0">
                <a:solidFill>
                  <a:srgbClr val="7030A0"/>
                </a:solidFill>
                <a:latin typeface="+mn-lt"/>
              </a:rPr>
              <a:t>ЕНЕРГОЕФЕКТИВНОСТІ (У 2015 РОЦІ)</a:t>
            </a:r>
          </a:p>
          <a:p>
            <a:pPr algn="ctr">
              <a:lnSpc>
                <a:spcPts val="2000"/>
              </a:lnSpc>
              <a:defRPr/>
            </a:pPr>
            <a:r>
              <a:rPr lang="uk-UA" altLang="uk-UA" sz="2400" b="1" dirty="0">
                <a:solidFill>
                  <a:srgbClr val="7030A0"/>
                </a:solidFill>
                <a:latin typeface="+mn-lt"/>
              </a:rPr>
              <a:t>У ЦИФРАХ</a:t>
            </a:r>
          </a:p>
        </p:txBody>
      </p:sp>
      <p:sp>
        <p:nvSpPr>
          <p:cNvPr id="10249" name="TextBox 16"/>
          <p:cNvSpPr txBox="1">
            <a:spLocks noChangeArrowheads="1"/>
          </p:cNvSpPr>
          <p:nvPr/>
        </p:nvSpPr>
        <p:spPr bwMode="auto">
          <a:xfrm>
            <a:off x="-263525" y="758825"/>
            <a:ext cx="3262313" cy="965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700"/>
              </a:lnSpc>
              <a:spcBef>
                <a:spcPct val="0"/>
              </a:spcBef>
              <a:buFontTx/>
              <a:buNone/>
              <a:defRPr/>
            </a:pPr>
            <a:r>
              <a:rPr lang="uk-UA" altLang="uk-UA" sz="1400" b="1" dirty="0">
                <a:solidFill>
                  <a:srgbClr val="0E223A"/>
                </a:solidFill>
                <a:latin typeface="+mn-lt"/>
              </a:rPr>
              <a:t>Відшкодування </a:t>
            </a:r>
          </a:p>
          <a:p>
            <a:pPr algn="ctr" eaLnBrk="1" hangingPunct="1">
              <a:lnSpc>
                <a:spcPts val="1700"/>
              </a:lnSpc>
              <a:spcBef>
                <a:spcPct val="0"/>
              </a:spcBef>
              <a:buFontTx/>
              <a:buNone/>
              <a:defRPr/>
            </a:pPr>
            <a:r>
              <a:rPr lang="uk-UA" altLang="uk-UA" sz="1400" b="1" dirty="0">
                <a:solidFill>
                  <a:srgbClr val="611715"/>
                </a:solidFill>
                <a:latin typeface="+mn-lt"/>
              </a:rPr>
              <a:t>20%</a:t>
            </a:r>
            <a:r>
              <a:rPr lang="uk-UA" altLang="uk-UA" sz="1400" b="1" dirty="0">
                <a:solidFill>
                  <a:srgbClr val="0E223A"/>
                </a:solidFill>
                <a:latin typeface="+mn-lt"/>
              </a:rPr>
              <a:t> суми кредитів </a:t>
            </a:r>
          </a:p>
          <a:p>
            <a:pPr algn="ctr" eaLnBrk="1" hangingPunct="1">
              <a:lnSpc>
                <a:spcPts val="1700"/>
              </a:lnSpc>
              <a:spcBef>
                <a:spcPct val="0"/>
              </a:spcBef>
              <a:buFontTx/>
              <a:buNone/>
              <a:defRPr/>
            </a:pPr>
            <a:r>
              <a:rPr lang="uk-UA" altLang="uk-UA" sz="1400" b="1" dirty="0">
                <a:solidFill>
                  <a:srgbClr val="0E223A"/>
                </a:solidFill>
                <a:latin typeface="+mn-lt"/>
              </a:rPr>
              <a:t>на придбання «негазових» </a:t>
            </a:r>
            <a:r>
              <a:rPr lang="uk-UA" altLang="uk-UA" sz="1400" b="1" dirty="0" smtClean="0">
                <a:solidFill>
                  <a:srgbClr val="0E223A"/>
                </a:solidFill>
                <a:latin typeface="+mn-lt"/>
              </a:rPr>
              <a:t>котлів</a:t>
            </a:r>
            <a:endParaRPr lang="en-US" altLang="uk-UA" sz="1400" b="1" dirty="0" smtClean="0">
              <a:solidFill>
                <a:srgbClr val="0E223A"/>
              </a:solidFill>
              <a:latin typeface="+mn-lt"/>
            </a:endParaRPr>
          </a:p>
          <a:p>
            <a:pPr algn="ctr" eaLnBrk="1" hangingPunct="1">
              <a:lnSpc>
                <a:spcPts val="17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uk-UA" sz="1400" b="1" dirty="0" smtClean="0">
                <a:solidFill>
                  <a:srgbClr val="0E223A"/>
                </a:solidFill>
                <a:latin typeface="+mn-lt"/>
              </a:rPr>
              <a:t>(</a:t>
            </a:r>
            <a:r>
              <a:rPr lang="uk-UA" altLang="uk-UA" sz="1400" b="1" dirty="0" smtClean="0">
                <a:solidFill>
                  <a:srgbClr val="0E223A"/>
                </a:solidFill>
                <a:latin typeface="+mn-lt"/>
              </a:rPr>
              <a:t>але не більше 5 тис. </a:t>
            </a:r>
            <a:r>
              <a:rPr lang="uk-UA" altLang="uk-UA" sz="1400" b="1" dirty="0" err="1" smtClean="0">
                <a:solidFill>
                  <a:srgbClr val="0E223A"/>
                </a:solidFill>
                <a:latin typeface="+mn-lt"/>
              </a:rPr>
              <a:t>грн</a:t>
            </a:r>
            <a:r>
              <a:rPr lang="uk-UA" altLang="uk-UA" sz="1400" b="1" dirty="0">
                <a:solidFill>
                  <a:srgbClr val="0E223A"/>
                </a:solidFill>
                <a:latin typeface="+mn-lt"/>
              </a:rPr>
              <a:t>)</a:t>
            </a:r>
            <a:r>
              <a:rPr lang="uk-UA" altLang="uk-UA" sz="1400" b="1" dirty="0" smtClean="0">
                <a:solidFill>
                  <a:srgbClr val="0E223A"/>
                </a:solidFill>
                <a:latin typeface="+mn-lt"/>
              </a:rPr>
              <a:t> </a:t>
            </a:r>
            <a:endParaRPr lang="uk-UA" altLang="uk-UA" sz="1400" b="1" dirty="0">
              <a:solidFill>
                <a:srgbClr val="0E223A"/>
              </a:solidFill>
              <a:latin typeface="+mn-lt"/>
            </a:endParaRPr>
          </a:p>
        </p:txBody>
      </p:sp>
      <p:sp>
        <p:nvSpPr>
          <p:cNvPr id="10250" name="TextBox 15"/>
          <p:cNvSpPr txBox="1">
            <a:spLocks noChangeArrowheads="1"/>
          </p:cNvSpPr>
          <p:nvPr/>
        </p:nvSpPr>
        <p:spPr bwMode="auto">
          <a:xfrm>
            <a:off x="2408238" y="806450"/>
            <a:ext cx="4187825" cy="11826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700"/>
              </a:lnSpc>
              <a:spcBef>
                <a:spcPct val="0"/>
              </a:spcBef>
              <a:buFontTx/>
              <a:buNone/>
              <a:defRPr/>
            </a:pPr>
            <a:r>
              <a:rPr lang="uk-UA" altLang="uk-UA" sz="1400" b="1" dirty="0">
                <a:solidFill>
                  <a:srgbClr val="0E223A"/>
                </a:solidFill>
                <a:latin typeface="+mn-lt"/>
              </a:rPr>
              <a:t>Відшкодування </a:t>
            </a:r>
          </a:p>
          <a:p>
            <a:pPr algn="ctr" eaLnBrk="1" hangingPunct="1">
              <a:lnSpc>
                <a:spcPts val="1700"/>
              </a:lnSpc>
              <a:spcBef>
                <a:spcPct val="0"/>
              </a:spcBef>
              <a:buFontTx/>
              <a:buNone/>
              <a:defRPr/>
            </a:pPr>
            <a:r>
              <a:rPr lang="uk-UA" altLang="uk-UA" sz="1400" b="1" dirty="0">
                <a:solidFill>
                  <a:srgbClr val="611715"/>
                </a:solidFill>
                <a:latin typeface="+mn-lt"/>
              </a:rPr>
              <a:t>30%</a:t>
            </a:r>
            <a:r>
              <a:rPr lang="uk-UA" altLang="uk-UA" sz="1400" b="1" dirty="0">
                <a:solidFill>
                  <a:srgbClr val="0E223A"/>
                </a:solidFill>
                <a:latin typeface="+mn-lt"/>
              </a:rPr>
              <a:t> суми кредитів на придбання енергоефективного обладнання та </a:t>
            </a:r>
            <a:r>
              <a:rPr lang="uk-UA" altLang="uk-UA" sz="1400" b="1" dirty="0" smtClean="0">
                <a:solidFill>
                  <a:srgbClr val="0E223A"/>
                </a:solidFill>
                <a:latin typeface="+mn-lt"/>
              </a:rPr>
              <a:t>матеріалів</a:t>
            </a:r>
          </a:p>
          <a:p>
            <a:pPr algn="ctr" eaLnBrk="1" hangingPunct="1">
              <a:lnSpc>
                <a:spcPts val="17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uk-UA" sz="1400" b="1" dirty="0">
                <a:solidFill>
                  <a:srgbClr val="0E223A"/>
                </a:solidFill>
                <a:latin typeface="+mn-lt"/>
              </a:rPr>
              <a:t>(</a:t>
            </a:r>
            <a:r>
              <a:rPr lang="uk-UA" altLang="uk-UA" sz="1400" b="1" dirty="0">
                <a:solidFill>
                  <a:srgbClr val="0E223A"/>
                </a:solidFill>
                <a:latin typeface="+mn-lt"/>
              </a:rPr>
              <a:t>але не більше </a:t>
            </a:r>
            <a:r>
              <a:rPr lang="uk-UA" altLang="uk-UA" sz="1400" b="1" dirty="0" smtClean="0">
                <a:solidFill>
                  <a:srgbClr val="0E223A"/>
                </a:solidFill>
                <a:latin typeface="+mn-lt"/>
              </a:rPr>
              <a:t>10 </a:t>
            </a:r>
            <a:r>
              <a:rPr lang="uk-UA" altLang="uk-UA" sz="1400" b="1" dirty="0">
                <a:solidFill>
                  <a:srgbClr val="0E223A"/>
                </a:solidFill>
                <a:latin typeface="+mn-lt"/>
              </a:rPr>
              <a:t>тис. </a:t>
            </a:r>
            <a:r>
              <a:rPr lang="uk-UA" altLang="uk-UA" sz="1400" b="1" dirty="0" err="1">
                <a:solidFill>
                  <a:srgbClr val="0E223A"/>
                </a:solidFill>
                <a:latin typeface="+mn-lt"/>
              </a:rPr>
              <a:t>грн</a:t>
            </a:r>
            <a:r>
              <a:rPr lang="uk-UA" altLang="uk-UA" sz="1400" b="1" dirty="0">
                <a:solidFill>
                  <a:srgbClr val="0E223A"/>
                </a:solidFill>
                <a:latin typeface="+mn-lt"/>
              </a:rPr>
              <a:t>) </a:t>
            </a:r>
          </a:p>
          <a:p>
            <a:pPr algn="ctr" eaLnBrk="1" hangingPunct="1">
              <a:lnSpc>
                <a:spcPts val="1700"/>
              </a:lnSpc>
              <a:spcBef>
                <a:spcPct val="0"/>
              </a:spcBef>
              <a:buFontTx/>
              <a:buNone/>
              <a:defRPr/>
            </a:pPr>
            <a:endParaRPr lang="uk-UA" altLang="uk-UA" sz="1400" b="1" dirty="0">
              <a:solidFill>
                <a:srgbClr val="0E223A"/>
              </a:solidFill>
              <a:latin typeface="+mn-lt"/>
            </a:endParaRPr>
          </a:p>
        </p:txBody>
      </p:sp>
      <p:sp>
        <p:nvSpPr>
          <p:cNvPr id="10251" name="Rectangle 12"/>
          <p:cNvSpPr>
            <a:spLocks noChangeArrowheads="1"/>
          </p:cNvSpPr>
          <p:nvPr/>
        </p:nvSpPr>
        <p:spPr bwMode="auto">
          <a:xfrm>
            <a:off x="6118225" y="588963"/>
            <a:ext cx="3062288" cy="1400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700"/>
              </a:lnSpc>
              <a:spcBef>
                <a:spcPct val="0"/>
              </a:spcBef>
              <a:buFontTx/>
              <a:buNone/>
              <a:defRPr/>
            </a:pPr>
            <a:r>
              <a:rPr lang="uk-UA" altLang="uk-UA" sz="1400" b="1" dirty="0">
                <a:solidFill>
                  <a:srgbClr val="0E223A"/>
                </a:solidFill>
                <a:latin typeface="+mn-lt"/>
              </a:rPr>
              <a:t>Відшкодування </a:t>
            </a:r>
          </a:p>
          <a:p>
            <a:pPr algn="ctr" eaLnBrk="1" hangingPunct="1">
              <a:lnSpc>
                <a:spcPts val="1700"/>
              </a:lnSpc>
              <a:spcBef>
                <a:spcPct val="0"/>
              </a:spcBef>
              <a:buFontTx/>
              <a:buNone/>
              <a:defRPr/>
            </a:pPr>
            <a:r>
              <a:rPr lang="uk-UA" altLang="uk-UA" sz="1400" b="1" dirty="0">
                <a:solidFill>
                  <a:srgbClr val="611715"/>
                </a:solidFill>
                <a:latin typeface="+mn-lt"/>
              </a:rPr>
              <a:t>40%</a:t>
            </a:r>
            <a:r>
              <a:rPr lang="uk-UA" altLang="uk-UA" sz="1400" b="1" dirty="0">
                <a:solidFill>
                  <a:srgbClr val="0E223A"/>
                </a:solidFill>
                <a:latin typeface="+mn-lt"/>
              </a:rPr>
              <a:t> суми кредитів </a:t>
            </a:r>
          </a:p>
          <a:p>
            <a:pPr algn="ctr" eaLnBrk="1" hangingPunct="1">
              <a:lnSpc>
                <a:spcPts val="1700"/>
              </a:lnSpc>
              <a:spcBef>
                <a:spcPct val="0"/>
              </a:spcBef>
              <a:buFontTx/>
              <a:buNone/>
              <a:defRPr/>
            </a:pPr>
            <a:r>
              <a:rPr lang="uk-UA" altLang="uk-UA" sz="1400" b="1" dirty="0">
                <a:solidFill>
                  <a:srgbClr val="0E223A"/>
                </a:solidFill>
                <a:latin typeface="+mn-lt"/>
              </a:rPr>
              <a:t>на придбання енергоефективного обладнання та </a:t>
            </a:r>
            <a:r>
              <a:rPr lang="uk-UA" altLang="uk-UA" sz="1400" b="1" dirty="0" smtClean="0">
                <a:solidFill>
                  <a:srgbClr val="0E223A"/>
                </a:solidFill>
                <a:latin typeface="+mn-lt"/>
              </a:rPr>
              <a:t>матеріалів</a:t>
            </a:r>
          </a:p>
          <a:p>
            <a:pPr algn="ctr" eaLnBrk="1" hangingPunct="1">
              <a:lnSpc>
                <a:spcPts val="1700"/>
              </a:lnSpc>
              <a:spcBef>
                <a:spcPct val="0"/>
              </a:spcBef>
              <a:buFontTx/>
              <a:buNone/>
              <a:defRPr/>
            </a:pPr>
            <a:r>
              <a:rPr lang="uk-UA" altLang="uk-UA" sz="1400" b="1" dirty="0" smtClean="0">
                <a:solidFill>
                  <a:srgbClr val="0E223A"/>
                </a:solidFill>
                <a:latin typeface="+mn-lt"/>
              </a:rPr>
              <a:t>(але не більше 10 тис. </a:t>
            </a:r>
            <a:r>
              <a:rPr lang="uk-UA" altLang="uk-UA" sz="1400" b="1" dirty="0" err="1" smtClean="0">
                <a:solidFill>
                  <a:srgbClr val="0E223A"/>
                </a:solidFill>
                <a:latin typeface="+mn-lt"/>
              </a:rPr>
              <a:t>грн</a:t>
            </a:r>
            <a:r>
              <a:rPr lang="uk-UA" altLang="uk-UA" sz="1400" b="1" dirty="0" smtClean="0">
                <a:solidFill>
                  <a:srgbClr val="0E223A"/>
                </a:solidFill>
                <a:latin typeface="+mn-lt"/>
              </a:rPr>
              <a:t> на 1 квартиру)</a:t>
            </a:r>
            <a:endParaRPr lang="uk-UA" altLang="uk-UA" sz="1400" b="1" dirty="0">
              <a:solidFill>
                <a:srgbClr val="0E223A"/>
              </a:solidFill>
              <a:latin typeface="+mn-lt"/>
            </a:endParaRPr>
          </a:p>
        </p:txBody>
      </p:sp>
      <p:sp>
        <p:nvSpPr>
          <p:cNvPr id="10252" name="TextBox 29"/>
          <p:cNvSpPr txBox="1">
            <a:spLocks noChangeArrowheads="1"/>
          </p:cNvSpPr>
          <p:nvPr/>
        </p:nvSpPr>
        <p:spPr bwMode="auto">
          <a:xfrm>
            <a:off x="482600" y="2733675"/>
            <a:ext cx="2303463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uk-UA" sz="1600" b="1" dirty="0">
                <a:solidFill>
                  <a:srgbClr val="7030A0"/>
                </a:solidFill>
                <a:latin typeface="+mn-lt"/>
              </a:rPr>
              <a:t>47,6 млн. грн.</a:t>
            </a:r>
          </a:p>
        </p:txBody>
      </p:sp>
      <p:sp>
        <p:nvSpPr>
          <p:cNvPr id="10253" name="TextBox 29"/>
          <p:cNvSpPr txBox="1">
            <a:spLocks noChangeArrowheads="1"/>
          </p:cNvSpPr>
          <p:nvPr/>
        </p:nvSpPr>
        <p:spPr bwMode="auto">
          <a:xfrm>
            <a:off x="3349625" y="2733675"/>
            <a:ext cx="230505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uk-UA" sz="1600" b="1" dirty="0">
                <a:solidFill>
                  <a:srgbClr val="7030A0"/>
                </a:solidFill>
                <a:latin typeface="+mn-lt"/>
              </a:rPr>
              <a:t>198</a:t>
            </a:r>
            <a:r>
              <a:rPr lang="en-US" altLang="uk-UA" sz="1600" b="1" dirty="0">
                <a:solidFill>
                  <a:srgbClr val="7030A0"/>
                </a:solidFill>
                <a:latin typeface="+mn-lt"/>
              </a:rPr>
              <a:t>,0</a:t>
            </a:r>
            <a:r>
              <a:rPr lang="uk-UA" altLang="uk-UA" sz="1600" b="1" dirty="0">
                <a:solidFill>
                  <a:srgbClr val="7030A0"/>
                </a:solidFill>
                <a:latin typeface="+mn-lt"/>
              </a:rPr>
              <a:t> млн. грн.</a:t>
            </a:r>
          </a:p>
        </p:txBody>
      </p:sp>
      <p:sp>
        <p:nvSpPr>
          <p:cNvPr id="10254" name="TextBox 29"/>
          <p:cNvSpPr txBox="1">
            <a:spLocks noChangeArrowheads="1"/>
          </p:cNvSpPr>
          <p:nvPr/>
        </p:nvSpPr>
        <p:spPr bwMode="auto">
          <a:xfrm>
            <a:off x="6388100" y="2733675"/>
            <a:ext cx="2378075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uk-UA" sz="1600" b="1" dirty="0">
                <a:solidFill>
                  <a:srgbClr val="7030A0"/>
                </a:solidFill>
                <a:latin typeface="+mn-lt"/>
              </a:rPr>
              <a:t>97,9 млн. грн.</a:t>
            </a:r>
          </a:p>
        </p:txBody>
      </p:sp>
      <p:sp>
        <p:nvSpPr>
          <p:cNvPr id="10255" name="AutoShape 17"/>
          <p:cNvSpPr>
            <a:spLocks noChangeArrowheads="1"/>
          </p:cNvSpPr>
          <p:nvPr/>
        </p:nvSpPr>
        <p:spPr bwMode="auto">
          <a:xfrm>
            <a:off x="250825" y="1884363"/>
            <a:ext cx="360363" cy="252412"/>
          </a:xfrm>
          <a:prstGeom prst="downArrow">
            <a:avLst>
              <a:gd name="adj1" fmla="val 50000"/>
              <a:gd name="adj2" fmla="val 39978"/>
            </a:avLst>
          </a:prstGeom>
          <a:solidFill>
            <a:schemeClr val="bg1"/>
          </a:solidFill>
          <a:ln w="31750">
            <a:solidFill>
              <a:srgbClr val="0E223A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uk-UA" altLang="uk-UA" sz="1800">
              <a:latin typeface="+mn-lt"/>
            </a:endParaRPr>
          </a:p>
        </p:txBody>
      </p:sp>
      <p:sp>
        <p:nvSpPr>
          <p:cNvPr id="10256" name="AutoShape 18"/>
          <p:cNvSpPr>
            <a:spLocks noChangeArrowheads="1"/>
          </p:cNvSpPr>
          <p:nvPr/>
        </p:nvSpPr>
        <p:spPr bwMode="auto">
          <a:xfrm>
            <a:off x="4291013" y="1968500"/>
            <a:ext cx="360362" cy="252413"/>
          </a:xfrm>
          <a:prstGeom prst="downArrow">
            <a:avLst>
              <a:gd name="adj1" fmla="val 50000"/>
              <a:gd name="adj2" fmla="val 39978"/>
            </a:avLst>
          </a:prstGeom>
          <a:solidFill>
            <a:schemeClr val="bg1"/>
          </a:solidFill>
          <a:ln w="31750">
            <a:solidFill>
              <a:srgbClr val="0E223A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uk-UA" altLang="uk-UA" sz="1800">
              <a:latin typeface="+mn-lt"/>
            </a:endParaRPr>
          </a:p>
        </p:txBody>
      </p:sp>
      <p:sp>
        <p:nvSpPr>
          <p:cNvPr id="10257" name="AutoShape 19"/>
          <p:cNvSpPr>
            <a:spLocks noChangeArrowheads="1"/>
          </p:cNvSpPr>
          <p:nvPr/>
        </p:nvSpPr>
        <p:spPr bwMode="auto">
          <a:xfrm>
            <a:off x="8318500" y="1876425"/>
            <a:ext cx="360363" cy="252413"/>
          </a:xfrm>
          <a:prstGeom prst="downArrow">
            <a:avLst>
              <a:gd name="adj1" fmla="val 50000"/>
              <a:gd name="adj2" fmla="val 39978"/>
            </a:avLst>
          </a:prstGeom>
          <a:solidFill>
            <a:schemeClr val="bg1"/>
          </a:solidFill>
          <a:ln w="31750">
            <a:solidFill>
              <a:srgbClr val="0E223A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uk-UA" altLang="uk-UA" sz="1800">
              <a:latin typeface="+mn-lt"/>
            </a:endParaRPr>
          </a:p>
        </p:txBody>
      </p:sp>
      <p:sp>
        <p:nvSpPr>
          <p:cNvPr id="18" name="AutoShape 27"/>
          <p:cNvSpPr>
            <a:spLocks/>
          </p:cNvSpPr>
          <p:nvPr/>
        </p:nvSpPr>
        <p:spPr bwMode="auto">
          <a:xfrm rot="5400000">
            <a:off x="4247357" y="-1164431"/>
            <a:ext cx="433387" cy="8569325"/>
          </a:xfrm>
          <a:prstGeom prst="rightBrace">
            <a:avLst>
              <a:gd name="adj1" fmla="val 164774"/>
              <a:gd name="adj2" fmla="val 50130"/>
            </a:avLst>
          </a:prstGeom>
          <a:noFill/>
          <a:ln w="9525">
            <a:solidFill>
              <a:srgbClr val="0E223A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uk-UA" altLang="uk-UA" sz="1800">
              <a:latin typeface="+mn-lt"/>
            </a:endParaRPr>
          </a:p>
        </p:txBody>
      </p:sp>
      <p:sp>
        <p:nvSpPr>
          <p:cNvPr id="19" name="Овал 18"/>
          <p:cNvSpPr>
            <a:spLocks noChangeArrowheads="1"/>
          </p:cNvSpPr>
          <p:nvPr/>
        </p:nvSpPr>
        <p:spPr bwMode="auto">
          <a:xfrm>
            <a:off x="2967038" y="3294063"/>
            <a:ext cx="2997200" cy="427037"/>
          </a:xfrm>
          <a:prstGeom prst="ellipse">
            <a:avLst/>
          </a:prstGeom>
          <a:solidFill>
            <a:schemeClr val="bg1"/>
          </a:solidFill>
          <a:ln w="19050" algn="ctr">
            <a:solidFill>
              <a:srgbClr val="0E223A"/>
            </a:solidFill>
            <a:round/>
            <a:headEnd/>
            <a:tailEnd/>
          </a:ln>
        </p:spPr>
        <p:txBody>
          <a:bodyPr lIns="0" tIns="36000" rIns="0" bIns="3600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uk-UA" altLang="uk-UA" sz="2000" b="1" dirty="0" smtClean="0">
              <a:solidFill>
                <a:srgbClr val="7030A0"/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uk-UA" altLang="uk-UA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343, 5 млн. грн.</a:t>
            </a:r>
            <a:endParaRPr lang="ru-RU" altLang="uk-UA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eaLnBrk="1" hangingPunct="1">
              <a:defRPr/>
            </a:pPr>
            <a:endParaRPr lang="ru-RU" altLang="uk-UA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3867150"/>
            <a:ext cx="9144000" cy="369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uk-UA" sz="1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ОХОПЛЕННЯ ПРОГРАМОЮ  НАСЕЛЕННЯ:</a:t>
            </a:r>
            <a:endParaRPr lang="uk-UA" altLang="uk-UA" sz="1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2" name="TextBox 27"/>
          <p:cNvSpPr txBox="1">
            <a:spLocks noChangeArrowheads="1"/>
          </p:cNvSpPr>
          <p:nvPr/>
        </p:nvSpPr>
        <p:spPr bwMode="auto">
          <a:xfrm>
            <a:off x="3090863" y="4370388"/>
            <a:ext cx="2736850" cy="2809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400"/>
              </a:lnSpc>
              <a:spcBef>
                <a:spcPct val="0"/>
              </a:spcBef>
              <a:buFontTx/>
              <a:buNone/>
              <a:defRPr/>
            </a:pP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22 тис. домогосподарств</a:t>
            </a:r>
          </a:p>
        </p:txBody>
      </p:sp>
      <p:sp>
        <p:nvSpPr>
          <p:cNvPr id="23" name="AutoShape 27"/>
          <p:cNvSpPr>
            <a:spLocks/>
          </p:cNvSpPr>
          <p:nvPr/>
        </p:nvSpPr>
        <p:spPr bwMode="auto">
          <a:xfrm rot="5400000">
            <a:off x="4247357" y="589756"/>
            <a:ext cx="433388" cy="8569325"/>
          </a:xfrm>
          <a:prstGeom prst="rightBrace">
            <a:avLst>
              <a:gd name="adj1" fmla="val 164774"/>
              <a:gd name="adj2" fmla="val 50130"/>
            </a:avLst>
          </a:prstGeom>
          <a:noFill/>
          <a:ln w="9525">
            <a:solidFill>
              <a:srgbClr val="0E223A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uk-UA" altLang="uk-UA" sz="1800">
              <a:latin typeface="+mn-lt"/>
            </a:endParaRPr>
          </a:p>
        </p:txBody>
      </p:sp>
      <p:sp>
        <p:nvSpPr>
          <p:cNvPr id="24" name="Овал 23"/>
          <p:cNvSpPr>
            <a:spLocks noChangeArrowheads="1"/>
          </p:cNvSpPr>
          <p:nvPr/>
        </p:nvSpPr>
        <p:spPr bwMode="auto">
          <a:xfrm>
            <a:off x="2965450" y="5037138"/>
            <a:ext cx="2998788" cy="428625"/>
          </a:xfrm>
          <a:prstGeom prst="ellipse">
            <a:avLst/>
          </a:prstGeom>
          <a:solidFill>
            <a:schemeClr val="bg1"/>
          </a:solidFill>
          <a:ln w="19050" algn="ctr">
            <a:solidFill>
              <a:srgbClr val="0E223A"/>
            </a:solidFill>
            <a:round/>
            <a:headEnd/>
            <a:tailEnd/>
          </a:ln>
        </p:spPr>
        <p:txBody>
          <a:bodyPr lIns="0" tIns="36000" rIns="0" bIns="3600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uk-UA" altLang="uk-UA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hangingPunct="1">
              <a:defRPr/>
            </a:pPr>
            <a:r>
              <a:rPr lang="uk-UA" altLang="uk-UA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134 тис. сімей</a:t>
            </a:r>
            <a:endParaRPr lang="ru-RU" altLang="uk-UA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hangingPunct="1">
              <a:defRPr/>
            </a:pPr>
            <a:endParaRPr lang="ru-RU" altLang="uk-UA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5" name="TextBox 26"/>
          <p:cNvSpPr txBox="1">
            <a:spLocks noChangeArrowheads="1"/>
          </p:cNvSpPr>
          <p:nvPr/>
        </p:nvSpPr>
        <p:spPr bwMode="auto">
          <a:xfrm>
            <a:off x="0" y="5557838"/>
            <a:ext cx="9144000" cy="396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uk-UA" sz="2000" b="1" dirty="0" smtClean="0">
                <a:solidFill>
                  <a:srgbClr val="C00000"/>
                </a:solidFill>
                <a:latin typeface="+mn-lt"/>
              </a:rPr>
              <a:t>ПОТЕНЦІАЛ ЗАЛУЧЕННЯ ПРИВАТНИХ КОШТІВ:</a:t>
            </a:r>
            <a:endParaRPr lang="uk-UA" altLang="uk-UA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6" name="TextBox 39"/>
          <p:cNvSpPr txBox="1">
            <a:spLocks noChangeArrowheads="1"/>
          </p:cNvSpPr>
          <p:nvPr/>
        </p:nvSpPr>
        <p:spPr bwMode="auto">
          <a:xfrm>
            <a:off x="3157538" y="5843588"/>
            <a:ext cx="2600325" cy="3381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uk-UA" sz="1600" b="1" dirty="0" smtClean="0">
                <a:solidFill>
                  <a:srgbClr val="C00000"/>
                </a:solidFill>
                <a:latin typeface="+mn-lt"/>
              </a:rPr>
              <a:t>726</a:t>
            </a:r>
            <a:r>
              <a:rPr lang="uk-UA" altLang="uk-UA" sz="16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uk-UA" altLang="uk-UA" sz="1600" b="1" dirty="0">
                <a:solidFill>
                  <a:srgbClr val="C00000"/>
                </a:solidFill>
                <a:latin typeface="+mn-lt"/>
              </a:rPr>
              <a:t>млн. грн.</a:t>
            </a:r>
          </a:p>
        </p:txBody>
      </p:sp>
      <p:sp>
        <p:nvSpPr>
          <p:cNvPr id="28" name="Овал 44"/>
          <p:cNvSpPr>
            <a:spLocks noChangeArrowheads="1"/>
          </p:cNvSpPr>
          <p:nvPr/>
        </p:nvSpPr>
        <p:spPr bwMode="auto">
          <a:xfrm>
            <a:off x="2967038" y="6389688"/>
            <a:ext cx="2998787" cy="427037"/>
          </a:xfrm>
          <a:prstGeom prst="ellipse">
            <a:avLst/>
          </a:prstGeom>
          <a:solidFill>
            <a:schemeClr val="bg1"/>
          </a:solidFill>
          <a:ln w="19050" algn="ctr">
            <a:solidFill>
              <a:srgbClr val="0E223A"/>
            </a:solidFill>
            <a:round/>
            <a:headEnd/>
            <a:tailEnd/>
          </a:ln>
        </p:spPr>
        <p:txBody>
          <a:bodyPr lIns="0" tIns="36000" rIns="0" bIns="3600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1,</a:t>
            </a:r>
            <a:r>
              <a:rPr lang="en-US" alt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23</a:t>
            </a:r>
            <a:r>
              <a:rPr lang="ru-RU" alt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млрд. грн.</a:t>
            </a:r>
          </a:p>
        </p:txBody>
      </p: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180975" y="4379913"/>
            <a:ext cx="2700338" cy="2825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400"/>
              </a:lnSpc>
              <a:spcBef>
                <a:spcPct val="0"/>
              </a:spcBef>
              <a:buFontTx/>
              <a:buNone/>
              <a:defRPr/>
            </a:pP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14 тис. домогосподарств</a:t>
            </a:r>
          </a:p>
        </p:txBody>
      </p:sp>
      <p:sp>
        <p:nvSpPr>
          <p:cNvPr id="30" name="TextBox 28"/>
          <p:cNvSpPr txBox="1">
            <a:spLocks noChangeArrowheads="1"/>
          </p:cNvSpPr>
          <p:nvPr/>
        </p:nvSpPr>
        <p:spPr bwMode="auto">
          <a:xfrm>
            <a:off x="5800725" y="4189413"/>
            <a:ext cx="3219450" cy="6334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400"/>
              </a:lnSpc>
              <a:spcBef>
                <a:spcPct val="0"/>
              </a:spcBef>
              <a:buFontTx/>
              <a:buNone/>
              <a:defRPr/>
            </a:pP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98 тис. домогосподарств</a:t>
            </a:r>
            <a:r>
              <a:rPr lang="uk-UA" altLang="uk-UA" sz="1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(охоплення 10% від загальної кількості ОСББ – близько 1 630 будівель) </a:t>
            </a:r>
          </a:p>
        </p:txBody>
      </p:sp>
      <p:sp>
        <p:nvSpPr>
          <p:cNvPr id="31" name="TextBox 38"/>
          <p:cNvSpPr txBox="1">
            <a:spLocks noChangeArrowheads="1"/>
          </p:cNvSpPr>
          <p:nvPr/>
        </p:nvSpPr>
        <p:spPr bwMode="auto">
          <a:xfrm>
            <a:off x="187325" y="5875338"/>
            <a:ext cx="2600325" cy="3397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uk-UA" sz="1600" b="1" dirty="0" smtClean="0">
                <a:solidFill>
                  <a:srgbClr val="C00000"/>
                </a:solidFill>
                <a:latin typeface="+mn-lt"/>
              </a:rPr>
              <a:t>259</a:t>
            </a:r>
            <a:r>
              <a:rPr lang="uk-UA" altLang="uk-UA" sz="16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uk-UA" altLang="uk-UA" sz="1600" b="1" dirty="0">
                <a:solidFill>
                  <a:srgbClr val="C00000"/>
                </a:solidFill>
                <a:latin typeface="+mn-lt"/>
              </a:rPr>
              <a:t>млн. грн.</a:t>
            </a:r>
          </a:p>
        </p:txBody>
      </p:sp>
      <p:sp>
        <p:nvSpPr>
          <p:cNvPr id="32" name="TextBox 36"/>
          <p:cNvSpPr txBox="1">
            <a:spLocks noChangeArrowheads="1"/>
          </p:cNvSpPr>
          <p:nvPr/>
        </p:nvSpPr>
        <p:spPr bwMode="auto">
          <a:xfrm>
            <a:off x="5372100" y="5881688"/>
            <a:ext cx="3995738" cy="3381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uk-UA" sz="1600" b="1" dirty="0" smtClean="0">
                <a:solidFill>
                  <a:srgbClr val="C00000"/>
                </a:solidFill>
                <a:latin typeface="+mn-lt"/>
              </a:rPr>
              <a:t>2</a:t>
            </a:r>
            <a:r>
              <a:rPr lang="en-US" altLang="uk-UA" sz="1600" b="1" dirty="0" smtClean="0">
                <a:solidFill>
                  <a:srgbClr val="C00000"/>
                </a:solidFill>
                <a:latin typeface="+mn-lt"/>
              </a:rPr>
              <a:t>45</a:t>
            </a:r>
            <a:r>
              <a:rPr lang="uk-UA" altLang="uk-UA" sz="16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uk-UA" altLang="uk-UA" sz="1600" b="1" dirty="0">
                <a:solidFill>
                  <a:srgbClr val="C00000"/>
                </a:solidFill>
                <a:latin typeface="+mn-lt"/>
              </a:rPr>
              <a:t>млн. грн.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1400" y="2095500"/>
            <a:ext cx="67246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dirty="0">
                <a:solidFill>
                  <a:srgbClr val="7030A0"/>
                </a:solidFill>
                <a:latin typeface="+mn-lt"/>
              </a:rPr>
              <a:t>Передбачені обсяги фінансування</a:t>
            </a:r>
          </a:p>
        </p:txBody>
      </p:sp>
      <p:pic>
        <p:nvPicPr>
          <p:cNvPr id="7196" name="Рисунок 10" descr="logo_transparent_RG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" y="6348413"/>
            <a:ext cx="2601913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62713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0E80B6-6827-4011-978A-8A8B56602265}" type="slidenum">
              <a:rPr lang="ru-RU" sz="1800" b="1" smtClean="0">
                <a:solidFill>
                  <a:srgbClr val="7030A0"/>
                </a:solidFill>
              </a:rPr>
              <a:pPr/>
              <a:t>5</a:t>
            </a:fld>
            <a:endParaRPr lang="ru-RU" sz="1800" b="1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budmagazin.com.ua/img/images/uteplenie%20sten%20kvarti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463" y="1595438"/>
            <a:ext cx="194310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6" descr="http://bti.stroyexpertiza.com.ua/images/stories/mi_image/1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482600"/>
            <a:ext cx="8255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5916613" y="809625"/>
            <a:ext cx="65087" cy="60261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7" name="Rectangle 34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 sz="1800" b="1">
                <a:solidFill>
                  <a:srgbClr val="7030A0"/>
                </a:solidFill>
                <a:latin typeface="Tahoma" pitchFamily="34" charset="0"/>
                <a:cs typeface="Arial" charset="0"/>
              </a:rPr>
              <a:t>До енергоефективного обладнання та матеріалів, на придбання яких  надається державна підтримка, належать:</a:t>
            </a:r>
          </a:p>
        </p:txBody>
      </p:sp>
      <p:pic>
        <p:nvPicPr>
          <p:cNvPr id="8198" name="Рисунок 10" descr="logo_transparent_RGB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38" y="6372225"/>
            <a:ext cx="260032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908800" y="6503988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51EFB2-1D6E-4C48-8138-DEFA043B8D9E}" type="slidenum">
              <a:rPr lang="ru-RU" sz="1800" b="1" smtClean="0">
                <a:solidFill>
                  <a:srgbClr val="7030A0"/>
                </a:solidFill>
              </a:rPr>
              <a:pPr/>
              <a:t>6</a:t>
            </a:fld>
            <a:endParaRPr lang="ru-RU" sz="1800" b="1" smtClean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6263" y="638175"/>
            <a:ext cx="3044825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dirty="0">
                <a:latin typeface="+mn-lt"/>
              </a:rPr>
              <a:t>Для позичальників-фізичних осіб (одноквартирні будинки та квартири в багатоквартирних будинках)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81700" y="596900"/>
            <a:ext cx="20193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dirty="0">
                <a:latin typeface="+mn-lt"/>
              </a:rPr>
              <a:t>Для ОСББ (ЖБК)</a:t>
            </a:r>
          </a:p>
          <a:p>
            <a:pPr algn="ctr">
              <a:defRPr/>
            </a:pPr>
            <a:r>
              <a:rPr lang="uk-UA" b="1" dirty="0">
                <a:latin typeface="+mn-lt"/>
              </a:rPr>
              <a:t>(багатоквартирні будинки)</a:t>
            </a:r>
          </a:p>
        </p:txBody>
      </p:sp>
      <p:pic>
        <p:nvPicPr>
          <p:cNvPr id="8202" name="Picture 2" descr="http://eso-system.ru/wp-content/uploads/2012/08/domi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91088" y="622300"/>
            <a:ext cx="9747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6169025" y="4495800"/>
            <a:ext cx="2657475" cy="4968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2060"/>
                </a:solidFill>
              </a:rPr>
              <a:t>індивідуальний тепловий пункт 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69025" y="3114675"/>
            <a:ext cx="2657475" cy="5889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002060"/>
                </a:solidFill>
              </a:rPr>
              <a:t>засоби обліку теплової енергії та води</a:t>
            </a:r>
            <a:endParaRPr lang="uk-UA" sz="1600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69025" y="3863975"/>
            <a:ext cx="2657475" cy="4968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defRPr/>
            </a:pPr>
            <a:r>
              <a:rPr lang="uk-UA" b="1" dirty="0">
                <a:solidFill>
                  <a:srgbClr val="002060"/>
                </a:solidFill>
              </a:rPr>
              <a:t> регулятори теплового потоку за погодними умовами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74975" y="2492375"/>
            <a:ext cx="5851525" cy="5969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defRPr/>
            </a:pPr>
            <a:r>
              <a:rPr lang="uk-UA" sz="1600" b="1" dirty="0">
                <a:solidFill>
                  <a:srgbClr val="002060"/>
                </a:solidFill>
              </a:rPr>
              <a:t>енергозберігаючі двокамерні склопакети для вікон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74975" y="1382713"/>
            <a:ext cx="5851525" cy="10842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defRPr/>
            </a:pPr>
            <a:r>
              <a:rPr lang="uk-UA" sz="1600" b="1" dirty="0">
                <a:solidFill>
                  <a:srgbClr val="002060"/>
                </a:solidFill>
              </a:rPr>
              <a:t>матеріали для проведення робіт з термоізоляції/</a:t>
            </a:r>
            <a:r>
              <a:rPr lang="uk-UA" sz="1600" b="1" dirty="0" err="1">
                <a:solidFill>
                  <a:srgbClr val="002060"/>
                </a:solidFill>
              </a:rPr>
              <a:t>тепломодернізації</a:t>
            </a:r>
            <a:r>
              <a:rPr lang="uk-UA" sz="1600" b="1" dirty="0">
                <a:solidFill>
                  <a:srgbClr val="002060"/>
                </a:solidFill>
              </a:rPr>
              <a:t> зовнішніх стін житлового будинку, підвальних приміщень, горищ, покрівлі та фундаменту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69025" y="5067300"/>
            <a:ext cx="2657475" cy="13128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defRPr/>
            </a:pPr>
            <a:r>
              <a:rPr lang="uk-UA" b="1" dirty="0">
                <a:solidFill>
                  <a:srgbClr val="002060"/>
                </a:solidFill>
              </a:rPr>
              <a:t>матеріали та обладнання для модернізація систем освітлення місць загального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uk-UA" b="1" dirty="0">
                <a:solidFill>
                  <a:srgbClr val="002060"/>
                </a:solidFill>
              </a:rPr>
              <a:t>користування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17838" y="4519613"/>
            <a:ext cx="2847975" cy="4968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2060"/>
                </a:solidFill>
              </a:rPr>
              <a:t>теплові насоси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032125" y="5862638"/>
            <a:ext cx="2847975" cy="4968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2060"/>
                </a:solidFill>
              </a:rPr>
              <a:t>сонячні колектори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032125" y="3841750"/>
            <a:ext cx="2847975" cy="4968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2060"/>
                </a:solidFill>
              </a:rPr>
              <a:t>радіатори опалення з терморегуляторами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032125" y="5213350"/>
            <a:ext cx="2847975" cy="4968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2060"/>
                </a:solidFill>
              </a:rPr>
              <a:t>рекуператори тепла вентиляційного повітря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32125" y="3101975"/>
            <a:ext cx="2847975" cy="5889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002060"/>
                </a:solidFill>
              </a:rPr>
              <a:t>індивідуальні засоби обліку води</a:t>
            </a:r>
            <a:endParaRPr lang="uk-UA" sz="1600" dirty="0">
              <a:solidFill>
                <a:srgbClr val="002060"/>
              </a:solidFill>
            </a:endParaRPr>
          </a:p>
        </p:txBody>
      </p:sp>
      <p:pic>
        <p:nvPicPr>
          <p:cNvPr id="8214" name="Picture 2" descr="http://diycentre.com.ua/published/publicdata/AFSARHOAFS/attachments/SC/images/s2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50" y="3163888"/>
            <a:ext cx="2220913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5" name="Picture 2" descr="http://www.meibes.ua/images/stories/photo/30%20-%20%D0%B1%D0%BB%D0%BE%D1%87%D0%BD%D1%8B%D0%B9%20%D0%B8%D0%BD%D0%B4%D0%B8%D0%B2%D0%B8%D0%B4%D1%83%D0%B0%D0%BB%D1%8C%D0%BD%D1%8B%D0%B9%20%D1%82%D0%B5%D0%BF%D0%BB%D0%BE%D0%B2%D0%BE%D0%B9%20%D0%BF%D1%83%D0%BD%D0%BA%D1%82%20%D0%BE%D1%82%2070%20%D0%B4%D0%BE%20300%20%D0%BA%D0%92%D1%8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730750"/>
            <a:ext cx="21717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6" name="Picture 6" descr="http://autosavingenergy.com/wp-content/uploads/2013/05/5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2400" y="4111625"/>
            <a:ext cx="17018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7" name="Picture 8" descr="https://upload.wikimedia.org/wikipedia/commons/thumb/9/94/Outunit_of_heat_pump.jpg/200px-Outunit_of_heat_pump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400" y="1169988"/>
            <a:ext cx="11303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трелка влево 40"/>
          <p:cNvSpPr/>
          <p:nvPr/>
        </p:nvSpPr>
        <p:spPr>
          <a:xfrm rot="904718">
            <a:off x="1816100" y="4319588"/>
            <a:ext cx="3868738" cy="452437"/>
          </a:xfrm>
          <a:prstGeom prst="left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Рахунки-фактури, акт виконаних робіт</a:t>
            </a:r>
            <a:r>
              <a:rPr lang="en-US" dirty="0"/>
              <a:t>…..</a:t>
            </a:r>
            <a:endParaRPr lang="ru-RU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179763" y="5089525"/>
            <a:ext cx="3403600" cy="5762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/>
              <a:t>ПІДРЯДНИК</a:t>
            </a:r>
            <a:endParaRPr lang="ru-RU" sz="2000" b="1" dirty="0"/>
          </a:p>
        </p:txBody>
      </p:sp>
      <p:sp>
        <p:nvSpPr>
          <p:cNvPr id="42" name="Стрелка влево 41"/>
          <p:cNvSpPr/>
          <p:nvPr/>
        </p:nvSpPr>
        <p:spPr>
          <a:xfrm>
            <a:off x="1811338" y="2235200"/>
            <a:ext cx="4968875" cy="979488"/>
          </a:xfrm>
          <a:prstGeom prst="left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     Компенсація </a:t>
            </a:r>
            <a:r>
              <a:rPr lang="uk-UA" sz="1600" b="1" dirty="0">
                <a:solidFill>
                  <a:srgbClr val="FF0000"/>
                </a:solidFill>
              </a:rPr>
              <a:t> 20, 30 ,40% </a:t>
            </a:r>
            <a:r>
              <a:rPr lang="uk-UA" sz="1600" dirty="0"/>
              <a:t>від тіла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 кредиту (на </a:t>
            </a:r>
            <a:r>
              <a:rPr lang="uk-UA" sz="1600" dirty="0">
                <a:solidFill>
                  <a:schemeClr val="tx1"/>
                </a:solidFill>
              </a:rPr>
              <a:t>обладнання + матеріали)</a:t>
            </a:r>
            <a:endParaRPr lang="ru-RU" sz="1600" dirty="0"/>
          </a:p>
        </p:txBody>
      </p:sp>
      <p:sp>
        <p:nvSpPr>
          <p:cNvPr id="40" name="Стрелка вправо 39"/>
          <p:cNvSpPr/>
          <p:nvPr/>
        </p:nvSpPr>
        <p:spPr>
          <a:xfrm rot="946535">
            <a:off x="501650" y="4291013"/>
            <a:ext cx="3190875" cy="528637"/>
          </a:xfrm>
          <a:prstGeom prst="rightArrow">
            <a:avLst>
              <a:gd name="adj1" fmla="val 50000"/>
              <a:gd name="adj2" fmla="val 55272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FF0000"/>
                </a:solidFill>
              </a:rPr>
              <a:t>               </a:t>
            </a:r>
            <a:r>
              <a:rPr lang="uk-UA" sz="1600" dirty="0">
                <a:solidFill>
                  <a:schemeClr val="tx1"/>
                </a:solidFill>
              </a:rPr>
              <a:t>оплата</a:t>
            </a:r>
            <a:endParaRPr lang="ru-RU" sz="1600" baseline="30000" dirty="0">
              <a:solidFill>
                <a:srgbClr val="FF0000"/>
              </a:solidFill>
            </a:endParaRPr>
          </a:p>
        </p:txBody>
      </p:sp>
      <p:sp>
        <p:nvSpPr>
          <p:cNvPr id="25" name="Стрелка влево 24"/>
          <p:cNvSpPr/>
          <p:nvPr/>
        </p:nvSpPr>
        <p:spPr>
          <a:xfrm>
            <a:off x="2114550" y="3425825"/>
            <a:ext cx="4968875" cy="360363"/>
          </a:xfrm>
          <a:prstGeom prst="left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Надання кредитних коштів</a:t>
            </a:r>
            <a:endParaRPr lang="ru-RU" sz="1600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1908175" y="3714750"/>
            <a:ext cx="5030788" cy="360363"/>
          </a:xfrm>
          <a:prstGeom prst="right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Звертається за кредитом</a:t>
            </a:r>
            <a:endParaRPr lang="ru-RU" sz="1600" dirty="0"/>
          </a:p>
        </p:txBody>
      </p:sp>
      <p:sp>
        <p:nvSpPr>
          <p:cNvPr id="33" name="Стрелка вправо 32"/>
          <p:cNvSpPr/>
          <p:nvPr/>
        </p:nvSpPr>
        <p:spPr>
          <a:xfrm>
            <a:off x="1887538" y="3140075"/>
            <a:ext cx="5051425" cy="360363"/>
          </a:xfrm>
          <a:prstGeom prst="right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Рахунки-фактури, акт виконаних робіт тощо *</a:t>
            </a:r>
            <a:endParaRPr lang="ru-RU" baseline="30000" dirty="0"/>
          </a:p>
        </p:txBody>
      </p:sp>
      <p:sp>
        <p:nvSpPr>
          <p:cNvPr id="36" name="Стрелка вправо 35"/>
          <p:cNvSpPr/>
          <p:nvPr/>
        </p:nvSpPr>
        <p:spPr>
          <a:xfrm rot="1112235">
            <a:off x="3321050" y="1770063"/>
            <a:ext cx="4043363" cy="931862"/>
          </a:xfrm>
          <a:prstGeom prst="right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0000"/>
                </a:solidFill>
              </a:rPr>
              <a:t>                 20, 30 ,40% </a:t>
            </a:r>
            <a:r>
              <a:rPr lang="uk-UA" sz="1600" dirty="0"/>
              <a:t>від тіла  кредиту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            (на </a:t>
            </a:r>
            <a:r>
              <a:rPr lang="uk-UA" sz="1600" dirty="0">
                <a:solidFill>
                  <a:schemeClr val="tx1"/>
                </a:solidFill>
              </a:rPr>
              <a:t>обладнання + матеріали)</a:t>
            </a:r>
            <a:endParaRPr lang="ru-RU" b="1" baseline="30000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43075" y="635000"/>
            <a:ext cx="3455988" cy="9366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/>
              <a:t>Д</a:t>
            </a:r>
            <a:r>
              <a:rPr lang="uk-UA" sz="2000" b="1" dirty="0"/>
              <a:t>ЕРЖЕНЕРГОЕФЕКТИВНОСТІ</a:t>
            </a:r>
          </a:p>
        </p:txBody>
      </p:sp>
      <p:sp>
        <p:nvSpPr>
          <p:cNvPr id="34" name="Стрелка влево 33"/>
          <p:cNvSpPr/>
          <p:nvPr/>
        </p:nvSpPr>
        <p:spPr>
          <a:xfrm rot="1081671">
            <a:off x="4894263" y="1238250"/>
            <a:ext cx="4089400" cy="1252538"/>
          </a:xfrm>
          <a:prstGeom prst="left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500" dirty="0"/>
              <a:t>Зведений реєстр позичальників + копії документів, що підтверджують цільове використання коштів</a:t>
            </a:r>
            <a:endParaRPr lang="ru-RU" sz="15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31750" y="2816225"/>
            <a:ext cx="2097088" cy="13684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/>
              <a:t>ОСББ/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/>
              <a:t>населення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010400" y="2797175"/>
            <a:ext cx="1873250" cy="13684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/>
              <a:t>БАНК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97713" y="3370263"/>
            <a:ext cx="1698625" cy="7191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00" dirty="0"/>
              <a:t>Який уклав договір про взаємодію  з </a:t>
            </a:r>
            <a:r>
              <a:rPr lang="uk-UA" sz="1000" dirty="0" err="1"/>
              <a:t>Держенергоефективності</a:t>
            </a:r>
            <a:endParaRPr lang="uk-UA" sz="1000" dirty="0"/>
          </a:p>
        </p:txBody>
      </p:sp>
      <p:sp>
        <p:nvSpPr>
          <p:cNvPr id="24" name="Лента лицом вверх 23"/>
          <p:cNvSpPr/>
          <p:nvPr/>
        </p:nvSpPr>
        <p:spPr>
          <a:xfrm>
            <a:off x="2278063" y="3784600"/>
            <a:ext cx="431800" cy="287338"/>
          </a:xfrm>
          <a:prstGeom prst="ribbon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</a:t>
            </a:r>
            <a:endParaRPr lang="ru-RU" dirty="0"/>
          </a:p>
        </p:txBody>
      </p:sp>
      <p:sp>
        <p:nvSpPr>
          <p:cNvPr id="29" name="Лента лицом вверх 28"/>
          <p:cNvSpPr/>
          <p:nvPr/>
        </p:nvSpPr>
        <p:spPr>
          <a:xfrm>
            <a:off x="3146425" y="1557338"/>
            <a:ext cx="433388" cy="288925"/>
          </a:xfrm>
          <a:prstGeom prst="ribbon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7</a:t>
            </a:r>
            <a:endParaRPr lang="ru-RU" dirty="0"/>
          </a:p>
        </p:txBody>
      </p:sp>
      <p:sp>
        <p:nvSpPr>
          <p:cNvPr id="32" name="Лента лицом вверх 31"/>
          <p:cNvSpPr/>
          <p:nvPr/>
        </p:nvSpPr>
        <p:spPr>
          <a:xfrm>
            <a:off x="6215063" y="3429000"/>
            <a:ext cx="431800" cy="287338"/>
          </a:xfrm>
          <a:prstGeom prst="ribbon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2</a:t>
            </a:r>
            <a:endParaRPr lang="ru-RU" dirty="0"/>
          </a:p>
        </p:txBody>
      </p:sp>
      <p:sp>
        <p:nvSpPr>
          <p:cNvPr id="30" name="Лента лицом вверх 29"/>
          <p:cNvSpPr/>
          <p:nvPr/>
        </p:nvSpPr>
        <p:spPr>
          <a:xfrm>
            <a:off x="2179638" y="3141663"/>
            <a:ext cx="431800" cy="287337"/>
          </a:xfrm>
          <a:prstGeom prst="ribbon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5</a:t>
            </a:r>
            <a:endParaRPr lang="ru-RU" dirty="0"/>
          </a:p>
        </p:txBody>
      </p:sp>
      <p:sp>
        <p:nvSpPr>
          <p:cNvPr id="35" name="Лента лицом вверх 34"/>
          <p:cNvSpPr/>
          <p:nvPr/>
        </p:nvSpPr>
        <p:spPr>
          <a:xfrm>
            <a:off x="8674100" y="2090738"/>
            <a:ext cx="431800" cy="288925"/>
          </a:xfrm>
          <a:prstGeom prst="ribbon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6</a:t>
            </a:r>
            <a:endParaRPr lang="ru-RU" dirty="0"/>
          </a:p>
        </p:txBody>
      </p:sp>
      <p:sp>
        <p:nvSpPr>
          <p:cNvPr id="9236" name="TextBox 25"/>
          <p:cNvSpPr txBox="1">
            <a:spLocks noChangeArrowheads="1"/>
          </p:cNvSpPr>
          <p:nvPr/>
        </p:nvSpPr>
        <p:spPr bwMode="auto">
          <a:xfrm>
            <a:off x="-4763" y="25400"/>
            <a:ext cx="9144001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 sz="1800" b="1">
                <a:solidFill>
                  <a:srgbClr val="7030A0"/>
                </a:solidFill>
                <a:latin typeface="Calibri" pitchFamily="34" charset="0"/>
              </a:rPr>
              <a:t>МЕХАНІЗМ ДЕРЖАВНОЇ ПІДТРИМКИ ВПРОВАДЖЕННЯ ЕНЕРГОЗБЕРІГАЮЧИХ ЗАХОДІВ</a:t>
            </a:r>
          </a:p>
          <a:p>
            <a:pPr algn="ctr"/>
            <a:r>
              <a:rPr lang="uk-UA" altLang="uk-UA" sz="1800" b="1">
                <a:solidFill>
                  <a:srgbClr val="7030A0"/>
                </a:solidFill>
                <a:latin typeface="Calibri" pitchFamily="34" charset="0"/>
              </a:rPr>
              <a:t> ОСББ (ЖБК) ТА НАСЕЛЕННЯ</a:t>
            </a:r>
            <a:endParaRPr lang="ru-RU" altLang="uk-UA" sz="1800" b="1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1029" name="Picture 5" descr="http://anatomiyabraka.com/wp-content/uploads/2013/08/417540_332455433466913_290888902_n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12267" r="14072" b="21322"/>
          <a:stretch/>
        </p:blipFill>
        <p:spPr bwMode="auto">
          <a:xfrm>
            <a:off x="323528" y="2194718"/>
            <a:ext cx="1419559" cy="94448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238" name="Picture 3"/>
          <p:cNvPicPr>
            <a:picLocks noChangeAspect="1" noChangeArrowheads="1"/>
          </p:cNvPicPr>
          <p:nvPr/>
        </p:nvPicPr>
        <p:blipFill>
          <a:blip r:embed="rId4"/>
          <a:srcRect l="-66" t="11259" r="83195" b="57590"/>
          <a:stretch>
            <a:fillRect/>
          </a:stretch>
        </p:blipFill>
        <p:spPr bwMode="auto">
          <a:xfrm>
            <a:off x="617538" y="635000"/>
            <a:ext cx="95885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7" descr="http://www.kreditnews.ru/kreditnewscontent/uploads/2014/04/%D0%BE%D1%82%D0%B7%D1%8B%D0%B2-%D0%BB%D0%B8%D1%86%D0%B5%D0%BD%D0%B7%D0%B8%D0%B8-%D1%83-%D0%B1%D0%B0%D0%BD%D0%BA%D0%BE%D0%B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88313" y="2349500"/>
            <a:ext cx="105568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94" name="TextBox 48"/>
          <p:cNvSpPr txBox="1">
            <a:spLocks noChangeArrowheads="1"/>
          </p:cNvSpPr>
          <p:nvPr/>
        </p:nvSpPr>
        <p:spPr bwMode="auto">
          <a:xfrm>
            <a:off x="107950" y="5878513"/>
            <a:ext cx="8937625" cy="430212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050" dirty="0"/>
              <a:t>*документи, що підтверджують придбання товарів та/або виконаних робіт в повному обсязі відповідно до кредитного договору (рахунок-фактура, накладна на придбання товару або акт виконаних робіт)</a:t>
            </a:r>
          </a:p>
        </p:txBody>
      </p:sp>
      <p:sp>
        <p:nvSpPr>
          <p:cNvPr id="44" name="Лента лицом вверх 43"/>
          <p:cNvSpPr/>
          <p:nvPr/>
        </p:nvSpPr>
        <p:spPr>
          <a:xfrm>
            <a:off x="881063" y="4194175"/>
            <a:ext cx="431800" cy="288925"/>
          </a:xfrm>
          <a:prstGeom prst="ribbon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3</a:t>
            </a:r>
            <a:endParaRPr lang="ru-RU" dirty="0"/>
          </a:p>
        </p:txBody>
      </p:sp>
      <p:sp>
        <p:nvSpPr>
          <p:cNvPr id="45" name="Лента лицом вверх 44"/>
          <p:cNvSpPr/>
          <p:nvPr/>
        </p:nvSpPr>
        <p:spPr>
          <a:xfrm>
            <a:off x="6227763" y="2857500"/>
            <a:ext cx="431800" cy="287338"/>
          </a:xfrm>
          <a:prstGeom prst="ribbon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8</a:t>
            </a:r>
            <a:endParaRPr lang="ru-RU" dirty="0"/>
          </a:p>
        </p:txBody>
      </p:sp>
      <p:sp>
        <p:nvSpPr>
          <p:cNvPr id="43" name="Лента лицом вверх 42"/>
          <p:cNvSpPr/>
          <p:nvPr/>
        </p:nvSpPr>
        <p:spPr>
          <a:xfrm>
            <a:off x="5391150" y="4802188"/>
            <a:ext cx="433388" cy="287337"/>
          </a:xfrm>
          <a:prstGeom prst="ribbon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4</a:t>
            </a:r>
            <a:endParaRPr lang="ru-RU" dirty="0"/>
          </a:p>
        </p:txBody>
      </p:sp>
      <p:pic>
        <p:nvPicPr>
          <p:cNvPr id="9244" name="Picture 6" descr="http://www.tovar-stroy.ru/pictures/tovar/original/kaska_en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24538" y="4832350"/>
            <a:ext cx="65563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62713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58D970-7AC2-4B79-8C99-E8539F77BDB5}" type="slidenum">
              <a:rPr lang="ru-RU" sz="1800" b="1" smtClean="0">
                <a:solidFill>
                  <a:srgbClr val="7030A0"/>
                </a:solidFill>
              </a:rPr>
              <a:pPr/>
              <a:t>7</a:t>
            </a:fld>
            <a:endParaRPr lang="ru-RU" sz="1800" b="1" smtClean="0">
              <a:solidFill>
                <a:srgbClr val="7030A0"/>
              </a:solidFill>
            </a:endParaRPr>
          </a:p>
        </p:txBody>
      </p:sp>
      <p:pic>
        <p:nvPicPr>
          <p:cNvPr id="924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" y="6286500"/>
            <a:ext cx="20716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Диаграмма 48"/>
          <p:cNvGraphicFramePr>
            <a:graphicFrameLocks/>
          </p:cNvGraphicFramePr>
          <p:nvPr/>
        </p:nvGraphicFramePr>
        <p:xfrm>
          <a:off x="695510" y="2814879"/>
          <a:ext cx="3384698" cy="1580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6" name="Диаграмма 35"/>
          <p:cNvGraphicFramePr>
            <a:graphicFrameLocks/>
          </p:cNvGraphicFramePr>
          <p:nvPr/>
        </p:nvGraphicFramePr>
        <p:xfrm>
          <a:off x="5147103" y="2438494"/>
          <a:ext cx="3844496" cy="1942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0" y="0"/>
            <a:ext cx="899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 sz="1800" b="1">
                <a:solidFill>
                  <a:srgbClr val="7030A0"/>
                </a:solidFill>
                <a:latin typeface="Tahoma" pitchFamily="34" charset="0"/>
              </a:rPr>
              <a:t>РЕЗЮМЕ ЗМІН</a:t>
            </a:r>
            <a:endParaRPr lang="ru-RU" altLang="uk-UA" sz="1800" b="1">
              <a:solidFill>
                <a:srgbClr val="7030A0"/>
              </a:solidFill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88" y="109538"/>
            <a:ext cx="364648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dirty="0">
                <a:latin typeface="+mn-lt"/>
              </a:rPr>
              <a:t>2014 рік</a:t>
            </a:r>
            <a:endParaRPr lang="en-US" sz="2800" b="1" dirty="0">
              <a:latin typeface="+mn-lt"/>
            </a:endParaRPr>
          </a:p>
          <a:p>
            <a:pPr algn="ctr">
              <a:defRPr/>
            </a:pPr>
            <a:r>
              <a:rPr lang="en-US" sz="1800" b="1" dirty="0">
                <a:latin typeface="+mn-lt"/>
              </a:rPr>
              <a:t>(</a:t>
            </a:r>
            <a:r>
              <a:rPr lang="uk-UA" sz="1800" b="1" dirty="0">
                <a:latin typeface="+mn-lt"/>
              </a:rPr>
              <a:t>чинна редакція)</a:t>
            </a:r>
          </a:p>
        </p:txBody>
      </p:sp>
      <p:sp>
        <p:nvSpPr>
          <p:cNvPr id="10246" name="TextBox 12"/>
          <p:cNvSpPr txBox="1">
            <a:spLocks noChangeArrowheads="1"/>
          </p:cNvSpPr>
          <p:nvPr/>
        </p:nvSpPr>
        <p:spPr bwMode="auto">
          <a:xfrm>
            <a:off x="111125" y="1109663"/>
            <a:ext cx="23352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800" b="1">
                <a:solidFill>
                  <a:srgbClr val="7030A0"/>
                </a:solidFill>
                <a:latin typeface="Calibri" pitchFamily="34" charset="0"/>
              </a:rPr>
              <a:t>1 напрямок:</a:t>
            </a:r>
          </a:p>
          <a:p>
            <a:pPr algn="ctr"/>
            <a:r>
              <a:rPr lang="uk-UA" sz="1800">
                <a:solidFill>
                  <a:srgbClr val="7030A0"/>
                </a:solidFill>
                <a:latin typeface="Calibri" pitchFamily="34" charset="0"/>
              </a:rPr>
              <a:t>заміна газових котлів</a:t>
            </a:r>
          </a:p>
        </p:txBody>
      </p:sp>
      <p:sp>
        <p:nvSpPr>
          <p:cNvPr id="10247" name="TextBox 14"/>
          <p:cNvSpPr txBox="1">
            <a:spLocks noChangeArrowheads="1"/>
          </p:cNvSpPr>
          <p:nvPr/>
        </p:nvSpPr>
        <p:spPr bwMode="auto">
          <a:xfrm>
            <a:off x="6146800" y="1042988"/>
            <a:ext cx="30416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800" b="1">
                <a:solidFill>
                  <a:srgbClr val="7030A0"/>
                </a:solidFill>
                <a:latin typeface="Calibri" pitchFamily="34" charset="0"/>
              </a:rPr>
              <a:t>+ 2 напрямки:</a:t>
            </a:r>
          </a:p>
          <a:p>
            <a:pPr algn="ctr"/>
            <a:r>
              <a:rPr lang="uk-UA" sz="1800">
                <a:solidFill>
                  <a:srgbClr val="7030A0"/>
                </a:solidFill>
                <a:latin typeface="Calibri" pitchFamily="34" charset="0"/>
              </a:rPr>
              <a:t>енергоефективні заходи для населення та ОСББ (ЖБК)</a:t>
            </a:r>
          </a:p>
        </p:txBody>
      </p:sp>
      <p:sp>
        <p:nvSpPr>
          <p:cNvPr id="10248" name="TextBox 15"/>
          <p:cNvSpPr txBox="1">
            <a:spLocks noChangeArrowheads="1"/>
          </p:cNvSpPr>
          <p:nvPr/>
        </p:nvSpPr>
        <p:spPr bwMode="auto">
          <a:xfrm>
            <a:off x="971550" y="3040063"/>
            <a:ext cx="1250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 b="1">
                <a:solidFill>
                  <a:srgbClr val="7030A0"/>
                </a:solidFill>
                <a:latin typeface="Calibri" pitchFamily="34" charset="0"/>
              </a:rPr>
              <a:t>5,4</a:t>
            </a:r>
          </a:p>
          <a:p>
            <a:pPr algn="ctr"/>
            <a:r>
              <a:rPr lang="uk-UA" sz="1600" b="1">
                <a:solidFill>
                  <a:srgbClr val="7030A0"/>
                </a:solidFill>
                <a:latin typeface="Calibri" pitchFamily="34" charset="0"/>
              </a:rPr>
              <a:t>млн грн</a:t>
            </a:r>
            <a:endParaRPr lang="uk-UA" sz="160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0249" name="TextBox 18"/>
          <p:cNvSpPr txBox="1">
            <a:spLocks noChangeArrowheads="1"/>
          </p:cNvSpPr>
          <p:nvPr/>
        </p:nvSpPr>
        <p:spPr bwMode="auto">
          <a:xfrm>
            <a:off x="1279525" y="5340350"/>
            <a:ext cx="34496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solidFill>
                  <a:srgbClr val="7030A0"/>
                </a:solidFill>
                <a:latin typeface="Calibri" pitchFamily="34" charset="0"/>
              </a:rPr>
              <a:t>1</a:t>
            </a:r>
            <a:endParaRPr lang="uk-UA" sz="2800">
              <a:solidFill>
                <a:srgbClr val="7030A0"/>
              </a:solidFill>
              <a:latin typeface="Calibri" pitchFamily="34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2497138" y="1511300"/>
            <a:ext cx="1757362" cy="0"/>
          </a:xfrm>
          <a:prstGeom prst="straightConnector1">
            <a:avLst/>
          </a:prstGeom>
          <a:ln w="31750">
            <a:solidFill>
              <a:srgbClr val="7030A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668713" y="3390900"/>
            <a:ext cx="1697037" cy="0"/>
          </a:xfrm>
          <a:prstGeom prst="straightConnector1">
            <a:avLst/>
          </a:prstGeom>
          <a:ln w="31750">
            <a:solidFill>
              <a:srgbClr val="7030A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3457575" y="5578475"/>
            <a:ext cx="2789238" cy="0"/>
          </a:xfrm>
          <a:prstGeom prst="straightConnector1">
            <a:avLst/>
          </a:prstGeom>
          <a:ln w="31750">
            <a:solidFill>
              <a:srgbClr val="7030A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3" name="AutoShape 2" descr="Результат пошуку зображень за запитом &quot;ощадбанк логотип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0254" name="AutoShape 4" descr="Результат пошуку зображень за запитом &quot;ощадбанк логотип&quot;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0255" name="AutoShape 6" descr="Результат пошуку зображень за запитом &quot;ощадбанк логотип&quot;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10256" name="Picture 10" descr="http://www.s.62.ua/section/newsIcon/subdir/full/upload/images/news/icon/logo01_141699291146_14170054028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6638" y="5470525"/>
            <a:ext cx="15748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14" descr="http://credit-ukraine.org/wp-content/uploads/2014/03/%D0%A3%D0%BA%D1%80%D1%8D%D0%BA%D1%81%D0%B8%D0%BC%D0%B1%D0%B0%D0%BD%D0%B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3675" y="5986463"/>
            <a:ext cx="91122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335713"/>
            <a:ext cx="20716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9" name="Номер слайда 3"/>
          <p:cNvSpPr txBox="1">
            <a:spLocks/>
          </p:cNvSpPr>
          <p:nvPr/>
        </p:nvSpPr>
        <p:spPr bwMode="auto">
          <a:xfrm>
            <a:off x="7010400" y="646271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1996158-AD05-46A9-BE5E-093318CE7AAA}" type="slidenum">
              <a:rPr lang="ru-RU" sz="1800" b="1">
                <a:solidFill>
                  <a:srgbClr val="7030A0"/>
                </a:solidFill>
                <a:latin typeface="Calibri" pitchFamily="34" charset="0"/>
              </a:rPr>
              <a:pPr algn="r"/>
              <a:t>8</a:t>
            </a:fld>
            <a:endParaRPr lang="ru-RU" sz="1800" b="1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10260" name="Picture 10" descr="http://www.s.62.ua/section/newsIcon/subdir/full/upload/images/news/icon/logo01_141699291146_141700540286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24625" y="5602288"/>
            <a:ext cx="13970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17" descr="https://encrypted-tbn1.gstatic.com/images?q=tbn:ANd9GcQ_rCuv-Ic2rM2xwpZgEBG2EHRcyAhd-ff9PlfEGx0lCeq4m9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7588" y="941388"/>
            <a:ext cx="676275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19" descr="http://www.domastroim.su/images/diff/1d1382a8a97e039271777c3751eb26dd_250x350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54500" y="627063"/>
            <a:ext cx="9477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3" name="TextBox 16"/>
          <p:cNvSpPr txBox="1">
            <a:spLocks noChangeArrowheads="1"/>
          </p:cNvSpPr>
          <p:nvPr/>
        </p:nvSpPr>
        <p:spPr bwMode="auto">
          <a:xfrm>
            <a:off x="5365750" y="2930525"/>
            <a:ext cx="2335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 b="1">
                <a:solidFill>
                  <a:srgbClr val="7030A0"/>
                </a:solidFill>
                <a:latin typeface="Calibri" pitchFamily="34" charset="0"/>
              </a:rPr>
              <a:t>344</a:t>
            </a:r>
          </a:p>
          <a:p>
            <a:pPr algn="ctr"/>
            <a:r>
              <a:rPr lang="uk-UA" sz="1600" b="1">
                <a:solidFill>
                  <a:srgbClr val="7030A0"/>
                </a:solidFill>
                <a:latin typeface="Calibri" pitchFamily="34" charset="0"/>
              </a:rPr>
              <a:t>млн грн</a:t>
            </a:r>
            <a:endParaRPr lang="uk-UA" sz="160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07975" y="2165350"/>
            <a:ext cx="8416925" cy="2508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/>
              <a:t>Передбачене  часткове  відшкодування  державою та потенційні приватні інвестиції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32475" y="160338"/>
            <a:ext cx="364648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dirty="0">
                <a:latin typeface="+mn-lt"/>
              </a:rPr>
              <a:t>2015 рік</a:t>
            </a:r>
            <a:endParaRPr lang="en-US" sz="2800" b="1" dirty="0">
              <a:latin typeface="+mn-lt"/>
            </a:endParaRPr>
          </a:p>
          <a:p>
            <a:pPr algn="ctr">
              <a:defRPr/>
            </a:pPr>
            <a:r>
              <a:rPr lang="en-US" sz="1800" b="1" dirty="0">
                <a:latin typeface="+mn-lt"/>
              </a:rPr>
              <a:t>(</a:t>
            </a:r>
            <a:r>
              <a:rPr lang="uk-UA" sz="1800" b="1" dirty="0">
                <a:latin typeface="+mn-lt"/>
              </a:rPr>
              <a:t>проект змін)</a:t>
            </a:r>
          </a:p>
        </p:txBody>
      </p:sp>
      <p:pic>
        <p:nvPicPr>
          <p:cNvPr id="10266" name="Picture 21" descr="http://files.ub.ua/goods/goods-photos/2/638934_317364_1319527163.jpeg"/>
          <p:cNvPicPr>
            <a:picLocks noChangeAspect="1" noChangeArrowheads="1"/>
          </p:cNvPicPr>
          <p:nvPr/>
        </p:nvPicPr>
        <p:blipFill>
          <a:blip r:embed="rId10"/>
          <a:srcRect l="51286" t="2097" r="3381" b="9335"/>
          <a:stretch>
            <a:fillRect/>
          </a:stretch>
        </p:blipFill>
        <p:spPr bwMode="auto">
          <a:xfrm>
            <a:off x="4164013" y="1389063"/>
            <a:ext cx="973137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7" name="TextBox 36"/>
          <p:cNvSpPr txBox="1">
            <a:spLocks noChangeArrowheads="1"/>
          </p:cNvSpPr>
          <p:nvPr/>
        </p:nvSpPr>
        <p:spPr bwMode="auto">
          <a:xfrm>
            <a:off x="2609850" y="2520950"/>
            <a:ext cx="1250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 b="1">
                <a:solidFill>
                  <a:srgbClr val="7030A0"/>
                </a:solidFill>
                <a:latin typeface="Calibri" pitchFamily="34" charset="0"/>
              </a:rPr>
              <a:t>22,6</a:t>
            </a:r>
          </a:p>
          <a:p>
            <a:pPr algn="ctr"/>
            <a:r>
              <a:rPr lang="uk-UA" sz="1600" b="1">
                <a:solidFill>
                  <a:srgbClr val="7030A0"/>
                </a:solidFill>
                <a:latin typeface="Calibri" pitchFamily="34" charset="0"/>
              </a:rPr>
              <a:t>млн грн</a:t>
            </a:r>
            <a:endParaRPr lang="uk-UA" sz="160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0268" name="TextBox 37"/>
          <p:cNvSpPr txBox="1">
            <a:spLocks noChangeArrowheads="1"/>
          </p:cNvSpPr>
          <p:nvPr/>
        </p:nvSpPr>
        <p:spPr bwMode="auto">
          <a:xfrm>
            <a:off x="7010400" y="2362200"/>
            <a:ext cx="2336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 b="1">
                <a:solidFill>
                  <a:srgbClr val="7030A0"/>
                </a:solidFill>
                <a:latin typeface="Calibri" pitchFamily="34" charset="0"/>
              </a:rPr>
              <a:t>1,23  </a:t>
            </a:r>
          </a:p>
          <a:p>
            <a:pPr algn="ctr"/>
            <a:r>
              <a:rPr lang="uk-UA" sz="1600" b="1">
                <a:solidFill>
                  <a:srgbClr val="7030A0"/>
                </a:solidFill>
                <a:latin typeface="Calibri" pitchFamily="34" charset="0"/>
              </a:rPr>
              <a:t>млрд грн</a:t>
            </a:r>
            <a:endParaRPr lang="uk-UA" sz="160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10269" name="Picture 12" descr="http://creditonline.in.ua/wp-content/uploads/2014/03/ukrgaz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56513" y="5513388"/>
            <a:ext cx="1068387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379413" y="5065713"/>
            <a:ext cx="8561387" cy="2508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/>
              <a:t>Уповноважені </a:t>
            </a:r>
            <a:r>
              <a:rPr lang="uk-UA" sz="1600" b="1" dirty="0" err="1"/>
              <a:t>кредитуючі</a:t>
            </a:r>
            <a:r>
              <a:rPr lang="uk-UA" sz="1600" b="1" dirty="0"/>
              <a:t>  установи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47663" y="4437063"/>
            <a:ext cx="8559800" cy="2508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/>
              <a:t>Головний розпорядник</a:t>
            </a:r>
          </a:p>
        </p:txBody>
      </p:sp>
      <p:sp>
        <p:nvSpPr>
          <p:cNvPr id="10272" name="TextBox 40"/>
          <p:cNvSpPr txBox="1">
            <a:spLocks noChangeArrowheads="1"/>
          </p:cNvSpPr>
          <p:nvPr/>
        </p:nvSpPr>
        <p:spPr bwMode="auto">
          <a:xfrm>
            <a:off x="6327775" y="4687888"/>
            <a:ext cx="2336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800" b="1">
                <a:solidFill>
                  <a:srgbClr val="7030A0"/>
                </a:solidFill>
                <a:latin typeface="Calibri" pitchFamily="34" charset="0"/>
              </a:rPr>
              <a:t>Мінрегіон</a:t>
            </a:r>
            <a:endParaRPr lang="uk-UA" sz="180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0273" name="TextBox 44"/>
          <p:cNvSpPr txBox="1">
            <a:spLocks noChangeArrowheads="1"/>
          </p:cNvSpPr>
          <p:nvPr/>
        </p:nvSpPr>
        <p:spPr bwMode="auto">
          <a:xfrm>
            <a:off x="612775" y="4687888"/>
            <a:ext cx="2336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800" b="1">
                <a:solidFill>
                  <a:srgbClr val="7030A0"/>
                </a:solidFill>
                <a:latin typeface="Calibri" pitchFamily="34" charset="0"/>
              </a:rPr>
              <a:t>Мінекономрозвитку</a:t>
            </a:r>
            <a:endParaRPr lang="uk-UA" sz="1800">
              <a:solidFill>
                <a:srgbClr val="7030A0"/>
              </a:solidFill>
              <a:latin typeface="Calibri" pitchFamily="34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2898775" y="4872038"/>
            <a:ext cx="3905250" cy="0"/>
          </a:xfrm>
          <a:prstGeom prst="straightConnector1">
            <a:avLst/>
          </a:prstGeom>
          <a:ln w="31750">
            <a:solidFill>
              <a:srgbClr val="7030A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5" name="TextBox 20"/>
          <p:cNvSpPr txBox="1">
            <a:spLocks noChangeArrowheads="1"/>
          </p:cNvSpPr>
          <p:nvPr/>
        </p:nvSpPr>
        <p:spPr bwMode="auto">
          <a:xfrm>
            <a:off x="5003800" y="5316538"/>
            <a:ext cx="339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solidFill>
                  <a:srgbClr val="7030A0"/>
                </a:solidFill>
                <a:latin typeface="Calibri" pitchFamily="34" charset="0"/>
              </a:rPr>
              <a:t>+</a:t>
            </a:r>
            <a:r>
              <a:rPr lang="en-US" sz="2800" b="1">
                <a:solidFill>
                  <a:srgbClr val="7030A0"/>
                </a:solidFill>
                <a:latin typeface="Calibri" pitchFamily="34" charset="0"/>
              </a:rPr>
              <a:t>2</a:t>
            </a:r>
            <a:endParaRPr lang="uk-UA" sz="2800" b="1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10276" name="Picture 2" descr="http://diycentre.com.ua/published/publicdata/AFSARHOAFS/attachments/SC/images/s29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13338" y="434975"/>
            <a:ext cx="111125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7" name="Picture 2" descr="http://www.meibes.ua/images/stories/photo/30%20-%20%D0%B1%D0%BB%D0%BE%D1%87%D0%BD%D1%8B%D0%B9%20%D0%B8%D0%BD%D0%B4%D0%B8%D0%B2%D0%B8%D0%B4%D1%83%D0%B0%D0%BB%D1%8C%D0%BD%D1%8B%D0%B9%20%D1%82%D0%B5%D0%BF%D0%BB%D0%BE%D0%B2%D0%BE%D0%B9%20%D0%BF%D1%83%D0%BD%D0%BA%D1%82%20%D0%BE%D1%82%2070%20%D0%B4%D0%BE%20300%20%D0%BA%D0%92%D1%82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35325" y="3810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8" name="Picture 23" descr="http://autosavingenergy.com/wp-content/uploads/2013/05/56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29163" y="728663"/>
            <a:ext cx="126206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4"/>
          <p:cNvSpPr txBox="1">
            <a:spLocks noChangeArrowheads="1"/>
          </p:cNvSpPr>
          <p:nvPr/>
        </p:nvSpPr>
        <p:spPr bwMode="auto">
          <a:xfrm>
            <a:off x="38100" y="412750"/>
            <a:ext cx="9764713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ru-RU" altLang="uk-UA" b="1">
                <a:latin typeface="Calibri" pitchFamily="34" charset="0"/>
              </a:rPr>
              <a:t>Проект  Групи Світового Банку «Енергоефективність у житловому секторі України»</a:t>
            </a:r>
            <a:endParaRPr lang="en-US" altLang="uk-UA" b="1">
              <a:latin typeface="Calibri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en-US" altLang="uk-UA" b="1">
                <a:latin typeface="Calibri" pitchFamily="34" charset="0"/>
              </a:rPr>
              <a:t>USAID Office of Economic Growth</a:t>
            </a:r>
            <a:endParaRPr lang="ru-RU" altLang="uk-UA" b="1">
              <a:latin typeface="Calibri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ru-RU" altLang="uk-UA" b="1">
                <a:latin typeface="Calibri" pitchFamily="34" charset="0"/>
              </a:rPr>
              <a:t>Дніпропетровська обласна рада</a:t>
            </a:r>
          </a:p>
          <a:p>
            <a:pPr marL="285750" indent="-285750">
              <a:spcBef>
                <a:spcPts val="60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uk-UA" altLang="uk-UA" b="1">
                <a:latin typeface="Calibri" pitchFamily="34" charset="0"/>
              </a:rPr>
              <a:t>Одеська обласна рада</a:t>
            </a:r>
          </a:p>
          <a:p>
            <a:pPr marL="285750" indent="-285750">
              <a:spcBef>
                <a:spcPts val="60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uk-UA" altLang="uk-UA" b="1">
                <a:latin typeface="Calibri" pitchFamily="34" charset="0"/>
              </a:rPr>
              <a:t>Виконавчий комітет Луцької міської ради</a:t>
            </a:r>
          </a:p>
          <a:p>
            <a:pPr marL="285750" indent="-285750">
              <a:spcBef>
                <a:spcPts val="60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uk-UA" altLang="uk-UA" b="1">
                <a:latin typeface="Calibri" pitchFamily="34" charset="0"/>
              </a:rPr>
              <a:t>Виконавчий комітет Запорізької  міської ради</a:t>
            </a:r>
            <a:endParaRPr lang="ru-RU" altLang="uk-UA" b="1">
              <a:latin typeface="Calibri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uk-UA" altLang="uk-UA" b="1">
                <a:latin typeface="Calibri" pitchFamily="34" charset="0"/>
              </a:rPr>
              <a:t>Координаційний центр з упровадження економічних реформ;</a:t>
            </a:r>
          </a:p>
          <a:p>
            <a:pPr marL="285750" indent="-285750">
              <a:spcBef>
                <a:spcPts val="60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uk-UA" altLang="uk-UA" b="1">
                <a:latin typeface="Calibri" pitchFamily="34" charset="0"/>
              </a:rPr>
              <a:t>ПАТ «Державний ощадний банк України»</a:t>
            </a:r>
            <a:r>
              <a:rPr lang="en-US" altLang="uk-UA" b="1">
                <a:latin typeface="Calibri" pitchFamily="34" charset="0"/>
              </a:rPr>
              <a:t>, </a:t>
            </a:r>
            <a:r>
              <a:rPr lang="uk-UA" altLang="uk-UA" b="1">
                <a:latin typeface="Calibri" pitchFamily="34" charset="0"/>
              </a:rPr>
              <a:t>АБ «Укргазбанк»</a:t>
            </a:r>
            <a:r>
              <a:rPr lang="en-US" altLang="uk-UA" b="1">
                <a:latin typeface="Calibri" pitchFamily="34" charset="0"/>
              </a:rPr>
              <a:t>, </a:t>
            </a:r>
            <a:r>
              <a:rPr lang="uk-UA" altLang="uk-UA" b="1">
                <a:latin typeface="Calibri" pitchFamily="34" charset="0"/>
              </a:rPr>
              <a:t>АТ «Укрексімбанк»</a:t>
            </a:r>
          </a:p>
          <a:p>
            <a:pPr marL="285750" indent="-285750">
              <a:spcBef>
                <a:spcPts val="60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uk-UA" altLang="uk-UA" b="1">
                <a:latin typeface="Calibri" pitchFamily="34" charset="0"/>
              </a:rPr>
              <a:t>Волинська обласна рада голів об'єднань співвласників багатоквартирних будинків</a:t>
            </a:r>
          </a:p>
          <a:p>
            <a:pPr marL="285750" indent="-285750">
              <a:spcBef>
                <a:spcPts val="60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uk-UA" altLang="uk-UA" b="1">
                <a:latin typeface="Calibri" pitchFamily="34" charset="0"/>
              </a:rPr>
              <a:t>Громадська спілка «Львівська асоціація власників житла і управителів житлової нерухомістю»</a:t>
            </a:r>
          </a:p>
          <a:p>
            <a:pPr marL="285750" indent="-285750">
              <a:spcBef>
                <a:spcPts val="60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ru-RU" altLang="uk-UA" b="1">
                <a:latin typeface="Calibri" pitchFamily="34" charset="0"/>
              </a:rPr>
              <a:t>ГО «Об</a:t>
            </a:r>
            <a:r>
              <a:rPr lang="en-US" altLang="uk-UA" b="1">
                <a:latin typeface="Calibri" pitchFamily="34" charset="0"/>
              </a:rPr>
              <a:t>’</a:t>
            </a:r>
            <a:r>
              <a:rPr lang="uk-UA" altLang="uk-UA" b="1">
                <a:latin typeface="Calibri" pitchFamily="34" charset="0"/>
              </a:rPr>
              <a:t>єднання житлово-будівельних кооперативів, співвласників багатоквартирних будинків «Вікторія»</a:t>
            </a:r>
          </a:p>
          <a:p>
            <a:pPr marL="285750" indent="-285750">
              <a:spcBef>
                <a:spcPts val="60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uk-UA" altLang="uk-UA" b="1">
                <a:latin typeface="Calibri" pitchFamily="34" charset="0"/>
              </a:rPr>
              <a:t>Господарська некомерційна асоціація (фонд) власників житла недержавної форми власності «Фонд Сприяння» (м. Харків)</a:t>
            </a:r>
          </a:p>
          <a:p>
            <a:pPr marL="285750" indent="-285750">
              <a:spcBef>
                <a:spcPts val="60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uk-UA" altLang="uk-UA" b="1">
                <a:latin typeface="Calibri" pitchFamily="34" charset="0"/>
              </a:rPr>
              <a:t>Асоціація «Енергоефективні міста України»</a:t>
            </a:r>
            <a:endParaRPr lang="en-US" altLang="uk-UA" b="1">
              <a:latin typeface="Calibri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uk-UA" altLang="uk-UA" b="1">
                <a:latin typeface="Calibri" pitchFamily="34" charset="0"/>
              </a:rPr>
              <a:t>Громадянська мережа «Опора»</a:t>
            </a:r>
            <a:endParaRPr lang="en-US" altLang="uk-UA" b="1">
              <a:latin typeface="Calibri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uk-UA" altLang="uk-UA" b="1">
                <a:latin typeface="Calibri" pitchFamily="34" charset="0"/>
              </a:rPr>
              <a:t>Асоціація управителів житла</a:t>
            </a:r>
          </a:p>
          <a:p>
            <a:pPr marL="285750" indent="-285750">
              <a:spcBef>
                <a:spcPts val="60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uk-UA" altLang="uk-UA" b="1">
                <a:latin typeface="Calibri" pitchFamily="34" charset="0"/>
              </a:rPr>
              <a:t>Фонд розвитку та інновацій ЖКГ</a:t>
            </a:r>
          </a:p>
          <a:p>
            <a:pPr marL="285750" indent="-285750">
              <a:spcBef>
                <a:spcPts val="60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uk-UA" altLang="uk-UA" b="1">
                <a:latin typeface="Calibri" pitchFamily="34" charset="0"/>
              </a:rPr>
              <a:t>Асоціація з енергоефективності та енергозбереження  </a:t>
            </a:r>
            <a:endParaRPr lang="en-US" altLang="uk-UA" b="1">
              <a:latin typeface="Calibri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uk-UA" b="1">
                <a:latin typeface="Calibri" pitchFamily="34" charset="0"/>
              </a:rPr>
              <a:t>Фонд «Держмолодьжитло»</a:t>
            </a:r>
            <a:endParaRPr lang="en-US" b="1">
              <a:latin typeface="Calibri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B050"/>
              </a:buClr>
              <a:buFont typeface="Wingdings" pitchFamily="2" charset="2"/>
              <a:buChar char="ü"/>
            </a:pPr>
            <a:r>
              <a:rPr lang="uk-UA" altLang="uk-UA" b="1">
                <a:latin typeface="Calibri" pitchFamily="34" charset="0"/>
              </a:rPr>
              <a:t>Громадська рада при Держенергоефективності</a:t>
            </a:r>
          </a:p>
          <a:p>
            <a:pPr marL="285750" indent="-285750">
              <a:spcBef>
                <a:spcPts val="1200"/>
              </a:spcBef>
              <a:buClr>
                <a:srgbClr val="00B050"/>
              </a:buClr>
              <a:buFont typeface="Wingdings" pitchFamily="2" charset="2"/>
              <a:buChar char="ü"/>
            </a:pPr>
            <a:endParaRPr lang="ru-RU" altLang="uk-UA" b="1">
              <a:latin typeface="Calibri" pitchFamily="34" charset="0"/>
            </a:endParaRP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0" y="0"/>
            <a:ext cx="899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 sz="1800" b="1">
                <a:solidFill>
                  <a:srgbClr val="7030A0"/>
                </a:solidFill>
                <a:latin typeface="Tahoma" pitchFamily="34" charset="0"/>
              </a:rPr>
              <a:t>Перелік офіційних листів-підтримки проекту постанови</a:t>
            </a:r>
            <a:endParaRPr lang="ru-RU" altLang="uk-UA" sz="1800" b="1">
              <a:solidFill>
                <a:srgbClr val="7030A0"/>
              </a:solidFill>
              <a:latin typeface="Tahoma" pitchFamily="34" charset="0"/>
            </a:endParaRPr>
          </a:p>
        </p:txBody>
      </p:sp>
      <p:pic>
        <p:nvPicPr>
          <p:cNvPr id="11268" name="Picture 11" descr="0_7ebca_49a0c3a4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4788" y="733425"/>
            <a:ext cx="2363787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62713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C10141-2E71-4EEE-BE4A-B7236648A264}" type="slidenum">
              <a:rPr lang="ru-RU" sz="1800" b="1" smtClean="0">
                <a:solidFill>
                  <a:srgbClr val="7030A0"/>
                </a:solidFill>
              </a:rPr>
              <a:pPr/>
              <a:t>9</a:t>
            </a:fld>
            <a:endParaRPr lang="ru-RU" sz="1800" b="1" smtClean="0">
              <a:solidFill>
                <a:srgbClr val="7030A0"/>
              </a:solidFill>
            </a:endParaRPr>
          </a:p>
        </p:txBody>
      </p:sp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6373813"/>
            <a:ext cx="20716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54050" y="6107113"/>
            <a:ext cx="84899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b="1" dirty="0">
                <a:latin typeface="+mn-lt"/>
              </a:rPr>
              <a:t>Пропозиції депутатів Коаліції до Уряду (лист Голови</a:t>
            </a:r>
            <a:r>
              <a:rPr lang="ru-RU" b="1" dirty="0">
                <a:latin typeface="+mn-lt"/>
              </a:rPr>
              <a:t> </a:t>
            </a:r>
            <a:r>
              <a:rPr lang="ru-RU" b="1" dirty="0" err="1">
                <a:latin typeface="+mn-lt"/>
              </a:rPr>
              <a:t>фракції</a:t>
            </a:r>
            <a:r>
              <a:rPr lang="ru-RU" b="1" dirty="0">
                <a:latin typeface="+mn-lt"/>
              </a:rPr>
              <a:t> </a:t>
            </a:r>
            <a:r>
              <a:rPr lang="uk-UA" b="1" dirty="0">
                <a:latin typeface="+mn-lt"/>
              </a:rPr>
              <a:t>партії «БПП» від 02 березня 2015 року)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5476</TotalTime>
  <Words>1236</Words>
  <Application>Microsoft Office PowerPoint</Application>
  <PresentationFormat>Экран (4:3)</PresentationFormat>
  <Paragraphs>402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Times New Roman</vt:lpstr>
      <vt:lpstr>Arial</vt:lpstr>
      <vt:lpstr>Calibri</vt:lpstr>
      <vt:lpstr>Tahoma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NAER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ВП</cp:lastModifiedBy>
  <cp:revision>515</cp:revision>
  <cp:lastPrinted>2015-05-06T14:23:05Z</cp:lastPrinted>
  <dcterms:created xsi:type="dcterms:W3CDTF">2014-10-29T09:55:22Z</dcterms:created>
  <dcterms:modified xsi:type="dcterms:W3CDTF">2015-07-07T06:43:46Z</dcterms:modified>
</cp:coreProperties>
</file>